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44" r:id="rId3"/>
    <p:sldId id="346" r:id="rId4"/>
    <p:sldId id="345" r:id="rId5"/>
    <p:sldId id="347" r:id="rId6"/>
    <p:sldId id="315" r:id="rId7"/>
    <p:sldId id="274" r:id="rId8"/>
    <p:sldId id="330" r:id="rId9"/>
    <p:sldId id="278" r:id="rId10"/>
    <p:sldId id="279" r:id="rId11"/>
    <p:sldId id="280" r:id="rId12"/>
    <p:sldId id="293" r:id="rId13"/>
    <p:sldId id="342" r:id="rId14"/>
    <p:sldId id="314" r:id="rId15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997">
          <p15:clr>
            <a:srgbClr val="A4A3A4"/>
          </p15:clr>
        </p15:guide>
        <p15:guide id="5" pos="2880">
          <p15:clr>
            <a:srgbClr val="A4A3A4"/>
          </p15:clr>
        </p15:guide>
        <p15:guide id="6" pos="3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B8F"/>
    <a:srgbClr val="C1CCD5"/>
    <a:srgbClr val="94A4AE"/>
    <a:srgbClr val="C00000"/>
    <a:srgbClr val="9FA04E"/>
    <a:srgbClr val="DEBBB0"/>
    <a:srgbClr val="3B464D"/>
    <a:srgbClr val="BE0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4660"/>
  </p:normalViewPr>
  <p:slideViewPr>
    <p:cSldViewPr>
      <p:cViewPr varScale="1">
        <p:scale>
          <a:sx n="62" d="100"/>
          <a:sy n="62" d="100"/>
        </p:scale>
        <p:origin x="-1248" y="-104"/>
      </p:cViewPr>
      <p:guideLst>
        <p:guide orient="horz" pos="2160"/>
        <p:guide orient="horz" pos="346"/>
        <p:guide orient="horz" pos="845"/>
        <p:guide orient="horz" pos="997"/>
        <p:guide pos="2880"/>
        <p:guide pos="3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8A9C54-EE96-4E4D-9DEB-0E415FF7D2E8}" type="datetimeFigureOut">
              <a:rPr lang="en-GB"/>
              <a:pPr>
                <a:defRPr/>
              </a:pPr>
              <a:t>5/20/15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169ABA-EBF0-4B96-9580-66869F0C3D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3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-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A0591-1E65-4DE5-9D77-D7A35CF01EA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5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graphic_design_munich@epo.org" TargetMode="External"/><Relationship Id="rId3" Type="http://schemas.openxmlformats.org/officeDocument/2006/relationships/hyperlink" Target="mailto:graphic_design_the_hague@epo.org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graphic_design_munich@epo.org" TargetMode="External"/><Relationship Id="rId3" Type="http://schemas.openxmlformats.org/officeDocument/2006/relationships/hyperlink" Target="mailto:graphic_design_the_hague@epo.org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757613"/>
            <a:ext cx="30480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4825" y="3757613"/>
            <a:ext cx="3049588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3757613"/>
            <a:ext cx="30480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0"/>
            <a:ext cx="91408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831" y="6586475"/>
            <a:ext cx="2519562" cy="215950"/>
          </a:xfrm>
        </p:spPr>
        <p:txBody>
          <a:bodyPr wrap="none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198750" y="6586475"/>
            <a:ext cx="1334168" cy="215950"/>
          </a:xfrm>
        </p:spPr>
        <p:txBody>
          <a:bodyPr wrap="none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99375" y="6586475"/>
            <a:ext cx="2879500" cy="215950"/>
          </a:xfrm>
        </p:spPr>
        <p:txBody>
          <a:bodyPr wrap="none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71831" y="1801148"/>
            <a:ext cx="7198750" cy="566991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1831" y="2367969"/>
            <a:ext cx="7198750" cy="43383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/>
        </p:nvCxnSpPr>
        <p:spPr>
          <a:xfrm>
            <a:off x="647700" y="6532563"/>
            <a:ext cx="7847013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/>
          <p:nvPr/>
        </p:nvSpPr>
        <p:spPr>
          <a:xfrm>
            <a:off x="647700" y="6592888"/>
            <a:ext cx="1550988" cy="228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900" dirty="0">
                <a:solidFill>
                  <a:srgbClr val="3B464D"/>
                </a:solidFill>
                <a:latin typeface="Arial" pitchFamily="34" charset="0"/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3B46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47888" y="539875"/>
            <a:ext cx="7846637" cy="539875"/>
          </a:xfrm>
        </p:spPr>
        <p:txBody>
          <a:bodyPr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8" y="1295700"/>
            <a:ext cx="7846637" cy="4762985"/>
          </a:xfrm>
        </p:spPr>
        <p:txBody>
          <a:bodyPr>
            <a:noAutofit/>
          </a:bodyPr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694488" y="6586538"/>
            <a:ext cx="1800225" cy="21590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pPr>
              <a:defRPr/>
            </a:pPr>
            <a:fld id="{F9D58C37-88D7-4911-8859-A8D2F017C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8"/>
          <p:cNvCxnSpPr/>
          <p:nvPr/>
        </p:nvCxnSpPr>
        <p:spPr>
          <a:xfrm>
            <a:off x="4570413" y="1295400"/>
            <a:ext cx="19050" cy="4949825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>
            <a:off x="647700" y="6532563"/>
            <a:ext cx="7847013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6"/>
          <p:cNvSpPr txBox="1"/>
          <p:nvPr/>
        </p:nvSpPr>
        <p:spPr>
          <a:xfrm>
            <a:off x="647700" y="6592888"/>
            <a:ext cx="1550988" cy="228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900" dirty="0">
                <a:solidFill>
                  <a:srgbClr val="3B464D"/>
                </a:solidFill>
                <a:latin typeface="Arial" pitchFamily="34" charset="0"/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3B46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47888" y="539875"/>
            <a:ext cx="7846637" cy="539875"/>
          </a:xfrm>
        </p:spPr>
        <p:txBody>
          <a:bodyPr>
            <a:noAutofit/>
          </a:bodyPr>
          <a:lstStyle>
            <a:lvl1pPr marL="0" indent="0">
              <a:lnSpc>
                <a:spcPts val="2799"/>
              </a:lnSpc>
              <a:buNone/>
              <a:defRPr sz="24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8" y="1295700"/>
            <a:ext cx="3833334" cy="5038833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1491" y="1295700"/>
            <a:ext cx="3833334" cy="5038833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694488" y="6586538"/>
            <a:ext cx="1800225" cy="21590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pPr>
              <a:defRPr/>
            </a:pPr>
            <a:fld id="{B62A2A95-749D-4975-8186-7C5D160AE6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6"/>
          <p:cNvCxnSpPr/>
          <p:nvPr/>
        </p:nvCxnSpPr>
        <p:spPr>
          <a:xfrm>
            <a:off x="3232150" y="1295400"/>
            <a:ext cx="17463" cy="4949825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/>
        </p:nvCxnSpPr>
        <p:spPr>
          <a:xfrm>
            <a:off x="5908675" y="1295400"/>
            <a:ext cx="17463" cy="4949825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647700" y="6532563"/>
            <a:ext cx="7847013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/>
          <p:cNvSpPr txBox="1"/>
          <p:nvPr/>
        </p:nvSpPr>
        <p:spPr>
          <a:xfrm>
            <a:off x="647700" y="6592888"/>
            <a:ext cx="1550988" cy="228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900" dirty="0">
                <a:solidFill>
                  <a:srgbClr val="3B464D"/>
                </a:solidFill>
                <a:latin typeface="Arial" pitchFamily="34" charset="0"/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3B46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47888" y="539875"/>
            <a:ext cx="7846637" cy="539875"/>
          </a:xfrm>
        </p:spPr>
        <p:txBody>
          <a:bodyPr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7" y="1295700"/>
            <a:ext cx="2494367" cy="5038833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24323" y="1295700"/>
            <a:ext cx="2494367" cy="5038833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00458" y="1295700"/>
            <a:ext cx="2494367" cy="5038833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6694488" y="6586538"/>
            <a:ext cx="1800225" cy="21590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pPr>
              <a:defRPr/>
            </a:pPr>
            <a:fld id="{3F24686F-F983-4DA5-9A83-E993A79790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(12x8)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/>
          <p:cNvSpPr txBox="1"/>
          <p:nvPr/>
        </p:nvSpPr>
        <p:spPr>
          <a:xfrm>
            <a:off x="719138" y="1800225"/>
            <a:ext cx="2546350" cy="1014413"/>
          </a:xfrm>
          <a:prstGeom prst="rect">
            <a:avLst/>
          </a:prstGeom>
          <a:solidFill>
            <a:schemeClr val="bg1"/>
          </a:solidFill>
        </p:spPr>
        <p:txBody>
          <a:bodyPr lIns="91422" tIns="45711" rIns="91422" bIns="457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latin typeface="+mn-lt"/>
              </a:rPr>
              <a:t>Please do not use photos for which the EPO does not have copyright. If you need any images, please contact:</a:t>
            </a:r>
            <a:br>
              <a:rPr lang="en-GB" sz="1000" dirty="0">
                <a:latin typeface="+mn-lt"/>
              </a:rPr>
            </a:br>
            <a:r>
              <a:rPr lang="en-GB" sz="1000" u="sng" dirty="0">
                <a:latin typeface="+mn-lt"/>
                <a:hlinkClick r:id="rId2"/>
              </a:rPr>
              <a:t>graphic_design_munich@epo.org</a:t>
            </a:r>
            <a:r>
              <a:rPr lang="en-GB" sz="1000" dirty="0">
                <a:latin typeface="+mn-lt"/>
              </a:rPr>
              <a:t/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or </a:t>
            </a:r>
            <a:br>
              <a:rPr lang="en-GB" sz="1000" dirty="0">
                <a:latin typeface="+mn-lt"/>
              </a:rPr>
            </a:br>
            <a:r>
              <a:rPr lang="en-GB" sz="1000" u="sng" dirty="0">
                <a:latin typeface="+mn-lt"/>
                <a:hlinkClick r:id="rId3"/>
              </a:rPr>
              <a:t>graphic_design_the_hague@epo.org</a:t>
            </a:r>
            <a:endParaRPr lang="en-GB" sz="500" dirty="0">
              <a:latin typeface="+mn-lt"/>
            </a:endParaRPr>
          </a:p>
        </p:txBody>
      </p:sp>
      <p:cxnSp>
        <p:nvCxnSpPr>
          <p:cNvPr id="6" name="Straight Connector 9"/>
          <p:cNvCxnSpPr/>
          <p:nvPr/>
        </p:nvCxnSpPr>
        <p:spPr>
          <a:xfrm>
            <a:off x="647700" y="6532563"/>
            <a:ext cx="7847013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/>
          <p:nvPr/>
        </p:nvSpPr>
        <p:spPr>
          <a:xfrm>
            <a:off x="647700" y="6592888"/>
            <a:ext cx="1550988" cy="228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900" dirty="0">
                <a:solidFill>
                  <a:srgbClr val="3B464D"/>
                </a:solidFill>
                <a:latin typeface="Arial" pitchFamily="34" charset="0"/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3B46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47888" y="539875"/>
            <a:ext cx="7846637" cy="539875"/>
          </a:xfrm>
        </p:spPr>
        <p:txBody>
          <a:bodyPr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47887" y="1295700"/>
            <a:ext cx="2879500" cy="4319000"/>
          </a:xfrm>
        </p:spPr>
        <p:txBody>
          <a:bodyPr rtlCol="0">
            <a:noAutofit/>
          </a:bodyPr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707356" y="1200472"/>
            <a:ext cx="4787169" cy="4678917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6694488" y="6586538"/>
            <a:ext cx="1800225" cy="21590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pPr>
              <a:defRPr/>
            </a:pPr>
            <a:fld id="{6A219E5B-3E20-492B-9E8C-C07E401CC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(6x8)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/>
          <p:cNvSpPr txBox="1"/>
          <p:nvPr/>
        </p:nvSpPr>
        <p:spPr>
          <a:xfrm>
            <a:off x="719138" y="1800225"/>
            <a:ext cx="2546350" cy="1014413"/>
          </a:xfrm>
          <a:prstGeom prst="rect">
            <a:avLst/>
          </a:prstGeom>
          <a:solidFill>
            <a:schemeClr val="bg1"/>
          </a:solidFill>
        </p:spPr>
        <p:txBody>
          <a:bodyPr lIns="91422" tIns="45711" rIns="91422" bIns="457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latin typeface="+mn-lt"/>
              </a:rPr>
              <a:t>Please do not use photos for which the EPO does not have copyright. If you need any images, please contact:</a:t>
            </a:r>
            <a:br>
              <a:rPr lang="en-GB" sz="1000" dirty="0">
                <a:latin typeface="+mn-lt"/>
              </a:rPr>
            </a:br>
            <a:r>
              <a:rPr lang="en-GB" sz="1000" u="sng" dirty="0">
                <a:latin typeface="+mn-lt"/>
                <a:hlinkClick r:id="rId2"/>
              </a:rPr>
              <a:t>graphic_design_munich@epo.org</a:t>
            </a:r>
            <a:r>
              <a:rPr lang="en-GB" sz="1000" dirty="0">
                <a:latin typeface="+mn-lt"/>
              </a:rPr>
              <a:t/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or </a:t>
            </a:r>
            <a:br>
              <a:rPr lang="en-GB" sz="1000" dirty="0">
                <a:latin typeface="+mn-lt"/>
              </a:rPr>
            </a:br>
            <a:r>
              <a:rPr lang="en-GB" sz="1000" u="sng" dirty="0">
                <a:latin typeface="+mn-lt"/>
                <a:hlinkClick r:id="rId3"/>
              </a:rPr>
              <a:t>graphic_design_the_hague@epo.org</a:t>
            </a:r>
            <a:endParaRPr lang="en-GB" sz="500" dirty="0">
              <a:latin typeface="+mn-lt"/>
            </a:endParaRPr>
          </a:p>
        </p:txBody>
      </p:sp>
      <p:cxnSp>
        <p:nvCxnSpPr>
          <p:cNvPr id="6" name="Straight Connector 9"/>
          <p:cNvCxnSpPr/>
          <p:nvPr/>
        </p:nvCxnSpPr>
        <p:spPr>
          <a:xfrm>
            <a:off x="647700" y="6532563"/>
            <a:ext cx="7847013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/>
          <p:nvPr/>
        </p:nvSpPr>
        <p:spPr>
          <a:xfrm>
            <a:off x="647700" y="6592888"/>
            <a:ext cx="1550988" cy="228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900" dirty="0">
                <a:solidFill>
                  <a:srgbClr val="3B464D"/>
                </a:solidFill>
                <a:latin typeface="Arial" pitchFamily="34" charset="0"/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3B46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47888" y="539875"/>
            <a:ext cx="7846637" cy="539875"/>
          </a:xfrm>
        </p:spPr>
        <p:txBody>
          <a:bodyPr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47887" y="1295700"/>
            <a:ext cx="2879500" cy="2159500"/>
          </a:xfrm>
        </p:spPr>
        <p:txBody>
          <a:bodyPr rtlCol="0">
            <a:noAutofit/>
          </a:bodyPr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707356" y="1200472"/>
            <a:ext cx="4787169" cy="4678917"/>
          </a:xfrm>
        </p:spPr>
        <p:txBody>
          <a:bodyPr/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6694488" y="6586538"/>
            <a:ext cx="1800225" cy="21590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pPr>
              <a:defRPr/>
            </a:pPr>
            <a:fld id="{5861DC1B-8F59-45A0-A8F8-F815D22D0B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>
            <a:off x="647700" y="6532563"/>
            <a:ext cx="7847013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3"/>
          <p:cNvSpPr txBox="1"/>
          <p:nvPr/>
        </p:nvSpPr>
        <p:spPr>
          <a:xfrm>
            <a:off x="647700" y="6592888"/>
            <a:ext cx="1550988" cy="228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900" dirty="0">
                <a:solidFill>
                  <a:srgbClr val="3B464D"/>
                </a:solidFill>
                <a:latin typeface="Arial" pitchFamily="34" charset="0"/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3B46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47888" y="539875"/>
            <a:ext cx="7846637" cy="539875"/>
          </a:xfrm>
        </p:spPr>
        <p:txBody>
          <a:bodyPr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47888" y="2051525"/>
            <a:ext cx="7846937" cy="3599167"/>
          </a:xfrm>
        </p:spPr>
        <p:txBody>
          <a:bodyPr rtlCol="0">
            <a:noAutofit/>
          </a:bodyPr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647588" y="1295700"/>
            <a:ext cx="7847237" cy="719833"/>
          </a:xfrm>
          <a:noFill/>
        </p:spPr>
        <p:txBody>
          <a:bodyPr/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1800"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694488" y="6586538"/>
            <a:ext cx="1800225" cy="21590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pPr>
              <a:defRPr/>
            </a:pPr>
            <a:fld id="{7EEF4ABE-F345-41F1-87FF-7199E5A4C7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>
          <a:xfrm>
            <a:off x="647700" y="6532563"/>
            <a:ext cx="7847013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3"/>
          <p:cNvSpPr txBox="1"/>
          <p:nvPr/>
        </p:nvSpPr>
        <p:spPr>
          <a:xfrm>
            <a:off x="647700" y="6592888"/>
            <a:ext cx="1550988" cy="228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900" dirty="0">
                <a:solidFill>
                  <a:srgbClr val="3B464D"/>
                </a:solidFill>
                <a:latin typeface="Arial" pitchFamily="34" charset="0"/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3B46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47888" y="539875"/>
            <a:ext cx="7846637" cy="539875"/>
          </a:xfrm>
        </p:spPr>
        <p:txBody>
          <a:bodyPr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647588" y="1295700"/>
            <a:ext cx="7847237" cy="719833"/>
          </a:xfrm>
          <a:noFill/>
        </p:spPr>
        <p:txBody>
          <a:bodyPr/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1800"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47888" y="2051523"/>
            <a:ext cx="7846937" cy="3599167"/>
          </a:xfrm>
        </p:spPr>
        <p:txBody>
          <a:bodyPr rtlCol="0">
            <a:noAutofit/>
          </a:bodyPr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6694488" y="6586538"/>
            <a:ext cx="1800225" cy="21590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pPr>
              <a:defRPr/>
            </a:pPr>
            <a:fld id="{C000F136-C5FE-4197-A6D4-CE4A2719D1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6588" y="620713"/>
            <a:ext cx="78470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6588" y="1349375"/>
            <a:ext cx="78470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6390D6-D667-4A53-ABFE-81F64F685F40}" type="datetimeFigureOut">
              <a:rPr lang="en-GB"/>
              <a:pPr>
                <a:defRPr/>
              </a:pPr>
              <a:t>5/20/15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F737EF-596A-447B-B513-E9B8CF819D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rgbClr val="3B464D"/>
          </a:solidFill>
          <a:latin typeface="Arial" pitchFamily="34" charset="0"/>
          <a:ea typeface="+mj-ea"/>
          <a:cs typeface="Arial" pitchFamily="34" charset="0"/>
        </a:defRPr>
      </a:lvl1pPr>
      <a:lvl2pPr algn="l" defTabSz="912813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3B464D"/>
          </a:solidFill>
          <a:latin typeface="Arial" charset="0"/>
          <a:cs typeface="Arial" charset="0"/>
        </a:defRPr>
      </a:lvl2pPr>
      <a:lvl3pPr algn="l" defTabSz="912813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3B464D"/>
          </a:solidFill>
          <a:latin typeface="Arial" charset="0"/>
          <a:cs typeface="Arial" charset="0"/>
        </a:defRPr>
      </a:lvl3pPr>
      <a:lvl4pPr algn="l" defTabSz="912813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3B464D"/>
          </a:solidFill>
          <a:latin typeface="Arial" charset="0"/>
          <a:cs typeface="Arial" charset="0"/>
        </a:defRPr>
      </a:lvl4pPr>
      <a:lvl5pPr algn="l" defTabSz="912813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3B464D"/>
          </a:solidFill>
          <a:latin typeface="Arial" charset="0"/>
          <a:cs typeface="Arial" charset="0"/>
        </a:defRPr>
      </a:lvl5pPr>
      <a:lvl6pPr marL="457200" algn="l" defTabSz="912813" rtl="0" fontAlgn="base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3B464D"/>
          </a:solidFill>
          <a:latin typeface="Arial" charset="0"/>
          <a:cs typeface="Arial" charset="0"/>
        </a:defRPr>
      </a:lvl6pPr>
      <a:lvl7pPr marL="914400" algn="l" defTabSz="912813" rtl="0" fontAlgn="base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3B464D"/>
          </a:solidFill>
          <a:latin typeface="Arial" charset="0"/>
          <a:cs typeface="Arial" charset="0"/>
        </a:defRPr>
      </a:lvl7pPr>
      <a:lvl8pPr marL="1371600" algn="l" defTabSz="912813" rtl="0" fontAlgn="base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3B464D"/>
          </a:solidFill>
          <a:latin typeface="Arial" charset="0"/>
          <a:cs typeface="Arial" charset="0"/>
        </a:defRPr>
      </a:lvl8pPr>
      <a:lvl9pPr marL="1828800" algn="l" defTabSz="912813" rtl="0" fontAlgn="base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3B464D"/>
          </a:solidFill>
          <a:latin typeface="Arial" charset="0"/>
          <a:cs typeface="Arial" charset="0"/>
        </a:defRPr>
      </a:lvl9pPr>
    </p:titleStyle>
    <p:bodyStyle>
      <a:lvl1pPr marL="215900" indent="-215900" algn="l" defTabSz="912813" rtl="0" eaLnBrk="0" fontAlgn="base" hangingPunct="0">
        <a:lnSpc>
          <a:spcPts val="28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1pPr>
      <a:lvl2pPr marL="431800" indent="-215900" algn="l" defTabSz="912813" rtl="0" eaLnBrk="0" fontAlgn="base" hangingPunct="0">
        <a:lnSpc>
          <a:spcPts val="2800"/>
        </a:lnSpc>
        <a:spcBef>
          <a:spcPct val="0"/>
        </a:spcBef>
        <a:spcAft>
          <a:spcPct val="0"/>
        </a:spcAft>
        <a:buFont typeface="Arial" charset="0"/>
        <a:buChar char="−"/>
        <a:defRPr sz="2000" kern="120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2pPr>
      <a:lvl3pPr marL="647700" indent="-215900" algn="l" defTabSz="912813" rtl="0" eaLnBrk="0" fontAlgn="base" hangingPunct="0">
        <a:lnSpc>
          <a:spcPts val="2800"/>
        </a:lnSpc>
        <a:spcBef>
          <a:spcPct val="0"/>
        </a:spcBef>
        <a:spcAft>
          <a:spcPct val="0"/>
        </a:spcAft>
        <a:buFont typeface="Arial" charset="0"/>
        <a:buChar char="−"/>
        <a:defRPr sz="2000" kern="120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3pPr>
      <a:lvl4pPr marL="863600" indent="-215900" algn="l" defTabSz="912813" rtl="0" eaLnBrk="0" fontAlgn="base" hangingPunct="0">
        <a:lnSpc>
          <a:spcPts val="2800"/>
        </a:lnSpc>
        <a:spcBef>
          <a:spcPct val="0"/>
        </a:spcBef>
        <a:spcAft>
          <a:spcPct val="0"/>
        </a:spcAft>
        <a:buFont typeface="Arial" charset="0"/>
        <a:buChar char="−"/>
        <a:defRPr sz="2000" kern="120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4pPr>
      <a:lvl5pPr marL="1079500" indent="-215900" algn="l" defTabSz="985838" rtl="0" eaLnBrk="0" fontAlgn="base" hangingPunct="0">
        <a:lnSpc>
          <a:spcPts val="2800"/>
        </a:lnSpc>
        <a:spcBef>
          <a:spcPct val="0"/>
        </a:spcBef>
        <a:spcAft>
          <a:spcPct val="0"/>
        </a:spcAft>
        <a:buFont typeface="Arial" charset="0"/>
        <a:buChar char="−"/>
        <a:defRPr sz="2000" kern="120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luginbuehl@epo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3568" y="6525344"/>
            <a:ext cx="2807345" cy="277094"/>
          </a:xfrm>
        </p:spPr>
        <p:txBody>
          <a:bodyPr rtlCol="0"/>
          <a:lstStyle/>
          <a:p>
            <a:pPr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kern="0" dirty="0">
                <a:solidFill>
                  <a:schemeClr val="tx1"/>
                </a:solidFill>
                <a:cs typeface="Arial" charset="0"/>
              </a:rPr>
              <a:t>Stefan </a:t>
            </a:r>
            <a:r>
              <a:rPr lang="en-GB" altLang="en-US" kern="0" dirty="0" smtClean="0">
                <a:solidFill>
                  <a:schemeClr val="tx1"/>
                </a:solidFill>
                <a:cs typeface="Arial" charset="0"/>
              </a:rPr>
              <a:t>Luginbuehl</a:t>
            </a:r>
            <a:endParaRPr lang="en-GB" dirty="0"/>
          </a:p>
        </p:txBody>
      </p:sp>
      <p:sp>
        <p:nvSpPr>
          <p:cNvPr id="1126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36296" y="6610052"/>
            <a:ext cx="1333500" cy="2159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09.04.2015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98863" y="6586538"/>
            <a:ext cx="2879725" cy="215900"/>
          </a:xfrm>
        </p:spPr>
        <p:txBody>
          <a:bodyPr rtlCol="0"/>
          <a:lstStyle/>
          <a:p>
            <a:pPr defTabSz="91421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kern="0" dirty="0" smtClean="0">
                <a:solidFill>
                  <a:schemeClr val="tx1"/>
                </a:solidFill>
                <a:cs typeface="Arial" charset="0"/>
              </a:rPr>
              <a:t>Lawyer, International </a:t>
            </a:r>
            <a:r>
              <a:rPr lang="en-GB" altLang="en-US" kern="0" dirty="0">
                <a:solidFill>
                  <a:schemeClr val="tx1"/>
                </a:solidFill>
                <a:cs typeface="Arial" charset="0"/>
              </a:rPr>
              <a:t>Legal Affairs, PCT </a:t>
            </a:r>
            <a:r>
              <a:rPr lang="en-GB" altLang="en-US" kern="0" dirty="0" smtClean="0">
                <a:solidFill>
                  <a:schemeClr val="tx1"/>
                </a:solidFill>
                <a:cs typeface="Arial" charset="0"/>
              </a:rPr>
              <a:t> </a:t>
            </a:r>
            <a:endParaRPr lang="en-GB" altLang="en-US" kern="0" dirty="0">
              <a:solidFill>
                <a:schemeClr val="tx1"/>
              </a:solidFill>
              <a:cs typeface="Arial" charset="0"/>
            </a:endParaRPr>
          </a:p>
          <a:p>
            <a:pPr defTabSz="91421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kern="0" dirty="0">
                <a:solidFill>
                  <a:schemeClr val="tx1"/>
                </a:solidFill>
                <a:cs typeface="Arial" charset="0"/>
              </a:rPr>
              <a:t>European Patent Office Munich</a:t>
            </a:r>
            <a:endParaRPr lang="en-GB" dirty="0"/>
          </a:p>
        </p:txBody>
      </p:sp>
      <p:sp>
        <p:nvSpPr>
          <p:cNvPr id="11268" name="Title 4"/>
          <p:cNvSpPr>
            <a:spLocks noGrp="1"/>
          </p:cNvSpPr>
          <p:nvPr>
            <p:ph type="ctrTitle"/>
          </p:nvPr>
        </p:nvSpPr>
        <p:spPr>
          <a:xfrm>
            <a:off x="971550" y="1844824"/>
            <a:ext cx="7197725" cy="1142851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Introduction to the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Unified Patent Court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20713" y="477838"/>
            <a:ext cx="7847012" cy="53975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Jurisdiction of the UPC as regards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the subject-matter (Art. 32 UPC Agreement) </a:t>
            </a:r>
          </a:p>
        </p:txBody>
      </p:sp>
      <p:sp>
        <p:nvSpPr>
          <p:cNvPr id="4403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06425" y="1501775"/>
            <a:ext cx="7845425" cy="47625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Exclusive jurisdiction </a:t>
            </a:r>
            <a:r>
              <a:rPr lang="en-GB" sz="2000" i="1" dirty="0" smtClean="0">
                <a:latin typeface="Arial" charset="0"/>
                <a:cs typeface="Arial" charset="0"/>
              </a:rPr>
              <a:t>inter alia </a:t>
            </a:r>
            <a:r>
              <a:rPr lang="en-GB" sz="2000" dirty="0" smtClean="0">
                <a:latin typeface="Arial" charset="0"/>
                <a:cs typeface="Arial" charset="0"/>
              </a:rPr>
              <a:t>in respect of actions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endParaRPr lang="en-GB" sz="20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for </a:t>
            </a: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provisional and protective measures</a:t>
            </a:r>
            <a:b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endParaRPr lang="en-GB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for </a:t>
            </a: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damages or compensation</a:t>
            </a:r>
            <a:b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endParaRPr lang="en-GB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related to the </a:t>
            </a: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decisions of the EPO </a:t>
            </a:r>
            <a:r>
              <a:rPr lang="en-GB" sz="2000" dirty="0" smtClean="0">
                <a:latin typeface="Arial" charset="0"/>
                <a:cs typeface="Arial" charset="0"/>
              </a:rPr>
              <a:t>in carrying out the 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latin typeface="Arial" charset="0"/>
                <a:cs typeface="Arial" charset="0"/>
              </a:rPr>
              <a:t>additional tasks concerning the unitary patent 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endParaRPr lang="en-GB" sz="2000" dirty="0" smtClean="0">
              <a:latin typeface="Arial" charset="0"/>
              <a:cs typeface="Arial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24B9F9-294A-4877-A0E3-B1A17F4A05D0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48" y="3645024"/>
            <a:ext cx="5445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404813"/>
            <a:ext cx="12033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22300" y="477838"/>
            <a:ext cx="7845425" cy="53975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mtClean="0">
                <a:latin typeface="Arial" charset="0"/>
                <a:cs typeface="Arial" charset="0"/>
              </a:rPr>
              <a:t>Jurisdiction of national courts </a:t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>(Art. 32(2) and Art. 83 UPC Agreement)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505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04838" y="1479550"/>
            <a:ext cx="7847012" cy="4762500"/>
          </a:xfrm>
        </p:spPr>
        <p:txBody>
          <a:bodyPr/>
          <a:lstStyle/>
          <a:p>
            <a:pPr marL="0" lvl="1" indent="0" eaLnBrk="1" hangingPunct="1">
              <a:lnSpc>
                <a:spcPts val="28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National courts</a:t>
            </a:r>
            <a:r>
              <a:rPr lang="en-GB" altLang="en-US" sz="2000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2000" dirty="0" smtClean="0">
                <a:solidFill>
                  <a:srgbClr val="0066FF"/>
                </a:solidFill>
                <a:latin typeface="Arial" charset="0"/>
                <a:cs typeface="Arial" charset="0"/>
              </a:rPr>
            </a:br>
            <a:endParaRPr lang="en-GB" sz="2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All actions relating to European patents and unitary patents which do not come within the exclusive jurisdiction of the UPC, </a:t>
            </a:r>
            <a:r>
              <a:rPr lang="en-GB" sz="2000" i="1" dirty="0" smtClean="0">
                <a:latin typeface="Arial" charset="0"/>
                <a:cs typeface="Arial" charset="0"/>
              </a:rPr>
              <a:t>such as</a:t>
            </a:r>
          </a:p>
          <a:p>
            <a:pPr marL="215900" lvl="2" indent="0"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actions related to the right to a patent, or </a:t>
            </a:r>
          </a:p>
          <a:p>
            <a:pPr marL="215900" lvl="2" indent="0"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actions related to the transfer of a patent right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endParaRPr lang="en-GB" sz="2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Parallel jurisdiction with UPC concerning disputes related to classic European patent during transitional period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latin typeface="Arial" charset="0"/>
                <a:cs typeface="Arial" charset="0"/>
              </a:rPr>
              <a:t>of at least 7 years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dirty="0" smtClean="0">
                <a:solidFill>
                  <a:srgbClr val="BE0F05"/>
                </a:solidFill>
                <a:latin typeface="Arial" charset="0"/>
                <a:cs typeface="Arial" charset="0"/>
              </a:rPr>
              <a:t>Opt-out </a:t>
            </a:r>
            <a:r>
              <a:rPr lang="en-GB" sz="2000" dirty="0" smtClean="0">
                <a:latin typeface="Arial" charset="0"/>
                <a:cs typeface="Arial" charset="0"/>
              </a:rPr>
              <a:t>possibility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endParaRPr lang="en-GB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111186-60B4-4AEC-B4BA-BAD39DB40A45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04813"/>
            <a:ext cx="12033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19125" y="477838"/>
            <a:ext cx="7847013" cy="53975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mtClean="0">
                <a:latin typeface="Arial" charset="0"/>
                <a:cs typeface="Arial" charset="0"/>
              </a:rPr>
              <a:t>Judges of the UPC </a:t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>(Art. 15 UPC Agreement)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325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2775" y="1489075"/>
            <a:ext cx="7847013" cy="476250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Legally</a:t>
            </a:r>
            <a:r>
              <a:rPr lang="en-GB" sz="2000" smtClean="0">
                <a:latin typeface="Arial" charset="0"/>
                <a:cs typeface="Arial" charset="0"/>
              </a:rPr>
              <a:t> qualified judges &amp; </a:t>
            </a:r>
            <a:r>
              <a:rPr lang="en-GB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technically</a:t>
            </a:r>
            <a:r>
              <a:rPr lang="en-GB" sz="2000" smtClean="0">
                <a:latin typeface="Arial" charset="0"/>
                <a:cs typeface="Arial" charset="0"/>
              </a:rPr>
              <a:t> qualified judges </a:t>
            </a:r>
          </a:p>
          <a:p>
            <a:pPr lvl="1"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smtClean="0">
                <a:latin typeface="Arial" charset="0"/>
                <a:cs typeface="Arial" charset="0"/>
              </a:rPr>
              <a:t>must ensure </a:t>
            </a:r>
            <a:r>
              <a:rPr lang="en-GB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highest standards of competence </a:t>
            </a:r>
            <a:r>
              <a:rPr lang="en-GB" sz="2000" smtClean="0">
                <a:latin typeface="Arial" charset="0"/>
                <a:cs typeface="Arial" charset="0"/>
              </a:rPr>
              <a:t>and have </a:t>
            </a:r>
            <a:r>
              <a:rPr lang="en-GB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proven experience </a:t>
            </a:r>
            <a:r>
              <a:rPr lang="en-GB" sz="2000" smtClean="0">
                <a:latin typeface="Arial" charset="0"/>
                <a:cs typeface="Arial" charset="0"/>
              </a:rPr>
              <a:t>in the field of patent litigation</a:t>
            </a:r>
            <a:br>
              <a:rPr lang="en-GB" sz="2000" smtClean="0">
                <a:latin typeface="Arial" charset="0"/>
                <a:cs typeface="Arial" charset="0"/>
              </a:rPr>
            </a:br>
            <a:endParaRPr lang="en-GB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Legally qualified judges </a:t>
            </a:r>
            <a:r>
              <a:rPr lang="en-GB" sz="2000" smtClean="0">
                <a:latin typeface="Arial" charset="0"/>
                <a:cs typeface="Arial" charset="0"/>
              </a:rPr>
              <a:t>must possess the qualifications required for appointment to judicial offices in a contracting state </a:t>
            </a:r>
            <a:br>
              <a:rPr lang="en-GB" sz="2000" smtClean="0">
                <a:latin typeface="Arial" charset="0"/>
                <a:cs typeface="Arial" charset="0"/>
              </a:rPr>
            </a:br>
            <a:endParaRPr lang="en-GB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Technically qualified judges </a:t>
            </a:r>
            <a:r>
              <a:rPr lang="en-GB" sz="2000" smtClean="0">
                <a:latin typeface="Arial" charset="0"/>
                <a:cs typeface="Arial" charset="0"/>
              </a:rPr>
              <a:t>must have a university degree and proven experience in a field of technology</a:t>
            </a:r>
            <a:br>
              <a:rPr lang="en-GB" sz="2000" smtClean="0">
                <a:latin typeface="Arial" charset="0"/>
                <a:cs typeface="Arial" charset="0"/>
              </a:rPr>
            </a:br>
            <a:endParaRPr lang="en-GB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Training </a:t>
            </a:r>
            <a:r>
              <a:rPr lang="en-GB" sz="2000" smtClean="0">
                <a:latin typeface="Arial" charset="0"/>
                <a:cs typeface="Arial" charset="0"/>
              </a:rPr>
              <a:t>of judges (Art. 19 UPC Agreement)</a:t>
            </a:r>
          </a:p>
          <a:p>
            <a:pPr lvl="1"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z="2000" smtClean="0">
                <a:latin typeface="Arial" charset="0"/>
                <a:cs typeface="Arial" charset="0"/>
              </a:rPr>
              <a:t>Training framework for judges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7C3139-E3CB-4276-A9BE-173CFFD9756D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53252" name="Bild 6" descr="5091696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0300" y="4749800"/>
            <a:ext cx="22987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404813"/>
            <a:ext cx="12033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47700" y="539750"/>
            <a:ext cx="8172450" cy="539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sz="2400" b="1" smtClean="0">
                <a:latin typeface="Arial" charset="0"/>
                <a:cs typeface="Arial" charset="0"/>
              </a:rPr>
              <a:t>The Preparatory Committee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GB" sz="2400" b="1" smtClean="0">
              <a:latin typeface="Arial" charset="0"/>
              <a:cs typeface="Arial" charset="0"/>
            </a:endParaRPr>
          </a:p>
        </p:txBody>
      </p:sp>
      <p:sp>
        <p:nvSpPr>
          <p:cNvPr id="6656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95325" y="1557338"/>
            <a:ext cx="8424863" cy="4607966"/>
          </a:xfrm>
        </p:spPr>
        <p:txBody>
          <a:bodyPr/>
          <a:lstStyle/>
          <a:p>
            <a:pPr eaLnBrk="1" hangingPunct="1"/>
            <a:r>
              <a:rPr lang="de-DE" dirty="0" err="1" smtClean="0">
                <a:latin typeface="Arial" charset="0"/>
                <a:cs typeface="Arial" charset="0"/>
              </a:rPr>
              <a:t>Up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to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date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the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committee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held</a:t>
            </a:r>
            <a:r>
              <a:rPr lang="de-DE" smtClean="0">
                <a:latin typeface="Arial" charset="0"/>
                <a:cs typeface="Arial" charset="0"/>
              </a:rPr>
              <a:t> </a:t>
            </a:r>
            <a:r>
              <a:rPr lang="de-DE" dirty="0">
                <a:solidFill>
                  <a:srgbClr val="BE0F05"/>
                </a:solidFill>
                <a:latin typeface="Arial" charset="0"/>
                <a:cs typeface="Arial" charset="0"/>
              </a:rPr>
              <a:t>9</a:t>
            </a:r>
            <a:r>
              <a:rPr lang="de-DE" smtClean="0">
                <a:solidFill>
                  <a:srgbClr val="BE0F05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BE0F05"/>
                </a:solidFill>
                <a:latin typeface="Arial" charset="0"/>
                <a:cs typeface="Arial" charset="0"/>
              </a:rPr>
              <a:t>meetings</a:t>
            </a:r>
            <a:r>
              <a:rPr lang="de-DE" dirty="0" smtClean="0">
                <a:latin typeface="Arial" charset="0"/>
                <a:cs typeface="Arial" charset="0"/>
              </a:rPr>
              <a:t/>
            </a:r>
            <a:br>
              <a:rPr lang="de-DE" dirty="0" smtClean="0">
                <a:latin typeface="Arial" charset="0"/>
                <a:cs typeface="Arial" charset="0"/>
              </a:rPr>
            </a:br>
            <a:endParaRPr lang="de-DE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Contents </a:t>
            </a:r>
            <a:r>
              <a:rPr lang="de-DE" dirty="0" err="1" smtClean="0">
                <a:latin typeface="Arial" charset="0"/>
                <a:cs typeface="Arial" charset="0"/>
              </a:rPr>
              <a:t>of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discussions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i="1" dirty="0" err="1" smtClean="0">
                <a:latin typeface="Arial" charset="0"/>
                <a:cs typeface="Arial" charset="0"/>
              </a:rPr>
              <a:t>inter</a:t>
            </a:r>
            <a:r>
              <a:rPr lang="de-DE" i="1" dirty="0" smtClean="0">
                <a:latin typeface="Arial" charset="0"/>
                <a:cs typeface="Arial" charset="0"/>
              </a:rPr>
              <a:t> </a:t>
            </a:r>
            <a:r>
              <a:rPr lang="de-DE" i="1" dirty="0" err="1" smtClean="0">
                <a:latin typeface="Arial" charset="0"/>
                <a:cs typeface="Arial" charset="0"/>
              </a:rPr>
              <a:t>alia</a:t>
            </a:r>
            <a:r>
              <a:rPr lang="de-DE" dirty="0" smtClean="0">
                <a:latin typeface="Arial" charset="0"/>
                <a:cs typeface="Arial" charset="0"/>
              </a:rPr>
              <a:t>: </a:t>
            </a:r>
            <a:br>
              <a:rPr lang="de-DE" dirty="0" smtClean="0">
                <a:latin typeface="Arial" charset="0"/>
                <a:cs typeface="Arial" charset="0"/>
              </a:rPr>
            </a:br>
            <a:endParaRPr lang="de-DE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de-DE" dirty="0" err="1" smtClean="0">
                <a:latin typeface="Arial" charset="0"/>
                <a:cs typeface="Arial" charset="0"/>
              </a:rPr>
              <a:t>Budgetary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rules</a:t>
            </a:r>
            <a:endParaRPr lang="de-DE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de-DE" dirty="0" smtClean="0">
                <a:latin typeface="Arial" charset="0"/>
                <a:cs typeface="Arial" charset="0"/>
              </a:rPr>
              <a:t>Fee </a:t>
            </a:r>
            <a:r>
              <a:rPr lang="de-DE" dirty="0" err="1" smtClean="0">
                <a:latin typeface="Arial" charset="0"/>
                <a:cs typeface="Arial" charset="0"/>
              </a:rPr>
              <a:t>structure</a:t>
            </a:r>
            <a:endParaRPr lang="de-DE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de-DE" dirty="0" smtClean="0">
                <a:latin typeface="Arial" charset="0"/>
                <a:cs typeface="Arial" charset="0"/>
              </a:rPr>
              <a:t>Legal </a:t>
            </a:r>
            <a:r>
              <a:rPr lang="de-DE" dirty="0" err="1" smtClean="0">
                <a:latin typeface="Arial" charset="0"/>
                <a:cs typeface="Arial" charset="0"/>
              </a:rPr>
              <a:t>aid</a:t>
            </a:r>
            <a:endParaRPr lang="de-DE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de-DE" dirty="0" err="1" smtClean="0">
                <a:latin typeface="Arial" charset="0"/>
                <a:cs typeface="Arial" charset="0"/>
              </a:rPr>
              <a:t>Contributions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of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signatory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states</a:t>
            </a:r>
            <a:endParaRPr lang="de-DE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dirty="0" smtClean="0">
                <a:latin typeface="Arial" charset="0"/>
                <a:cs typeface="Arial" charset="0"/>
              </a:rPr>
              <a:t>Representation before the UPC</a:t>
            </a:r>
            <a:endParaRPr lang="de-DE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de-DE" dirty="0" smtClean="0">
                <a:latin typeface="Arial" charset="0"/>
                <a:cs typeface="Arial" charset="0"/>
              </a:rPr>
              <a:t>Rules </a:t>
            </a:r>
            <a:r>
              <a:rPr lang="de-DE" dirty="0" err="1" smtClean="0">
                <a:latin typeface="Arial" charset="0"/>
                <a:cs typeface="Arial" charset="0"/>
              </a:rPr>
              <a:t>related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to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the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mediation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and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arbitration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proceedings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de-DE" dirty="0" smtClean="0">
                <a:latin typeface="Arial" charset="0"/>
                <a:cs typeface="Arial" charset="0"/>
              </a:rPr>
              <a:t>Training </a:t>
            </a:r>
            <a:r>
              <a:rPr lang="de-DE" dirty="0" err="1" smtClean="0">
                <a:latin typeface="Arial" charset="0"/>
                <a:cs typeface="Arial" charset="0"/>
              </a:rPr>
              <a:t>of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candidate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judges</a:t>
            </a:r>
            <a:endParaRPr lang="de-DE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de-DE" dirty="0" smtClean="0">
                <a:latin typeface="Arial" charset="0"/>
                <a:cs typeface="Arial" charset="0"/>
              </a:rPr>
              <a:t>Rules </a:t>
            </a:r>
            <a:r>
              <a:rPr lang="de-DE" dirty="0" err="1" smtClean="0">
                <a:latin typeface="Arial" charset="0"/>
                <a:cs typeface="Arial" charset="0"/>
              </a:rPr>
              <a:t>of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proceedings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of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the</a:t>
            </a:r>
            <a:r>
              <a:rPr lang="de-DE" dirty="0" smtClean="0">
                <a:latin typeface="Arial" charset="0"/>
                <a:cs typeface="Arial" charset="0"/>
              </a:rPr>
              <a:t> UPC different </a:t>
            </a:r>
            <a:r>
              <a:rPr lang="de-DE" dirty="0" err="1" smtClean="0">
                <a:latin typeface="Arial" charset="0"/>
                <a:cs typeface="Arial" charset="0"/>
              </a:rPr>
              <a:t>committees</a:t>
            </a:r>
            <a:endParaRPr lang="de-DE" dirty="0" smtClean="0">
              <a:latin typeface="Arial" charset="0"/>
              <a:cs typeface="Arial" charset="0"/>
            </a:endParaRPr>
          </a:p>
          <a:p>
            <a:pPr eaLnBrk="1" hangingPunct="1"/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66563" name="Slide Number Placeholder 3"/>
          <p:cNvSpPr txBox="1">
            <a:spLocks noGrp="1"/>
          </p:cNvSpPr>
          <p:nvPr/>
        </p:nvSpPr>
        <p:spPr bwMode="auto">
          <a:xfrm>
            <a:off x="6694488" y="6586538"/>
            <a:ext cx="1800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fld id="{38FA1B14-38B8-4B71-882A-FFD228318A25}" type="slidenum">
              <a:rPr lang="en-GB" sz="900">
                <a:solidFill>
                  <a:srgbClr val="3B464D"/>
                </a:solidFill>
                <a:cs typeface="Arial" charset="0"/>
              </a:rPr>
              <a:pPr algn="r"/>
              <a:t>13</a:t>
            </a:fld>
            <a:endParaRPr lang="en-GB" sz="900">
              <a:solidFill>
                <a:srgbClr val="3B464D"/>
              </a:solidFill>
              <a:cs typeface="Arial" charset="0"/>
            </a:endParaRPr>
          </a:p>
        </p:txBody>
      </p:sp>
      <p:pic>
        <p:nvPicPr>
          <p:cNvPr id="6656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0" y="260350"/>
            <a:ext cx="12033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47700" y="1295400"/>
            <a:ext cx="7847013" cy="4762500"/>
          </a:xfrm>
        </p:spPr>
        <p:txBody>
          <a:bodyPr rtlCol="0"/>
          <a:lstStyle/>
          <a:p>
            <a:pPr marL="215957" indent="-215957" defTabSz="914217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marL="215957" indent="-215957" defTabSz="914217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marL="215957" indent="-215957" defTabSz="914217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marL="215957" indent="-215957" defTabSz="914217" eaLnBrk="1" fontAlgn="auto" hangingPunct="1">
              <a:spcAft>
                <a:spcPts val="0"/>
              </a:spcAft>
              <a:defRPr/>
            </a:pPr>
            <a:endParaRPr lang="en-GB" b="1" dirty="0">
              <a:solidFill>
                <a:srgbClr val="C00000"/>
              </a:solidFill>
            </a:endParaRPr>
          </a:p>
          <a:p>
            <a:pPr marL="0" indent="0" defTabSz="914217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 b="1" dirty="0"/>
              <a:t>Thank you for your attention</a:t>
            </a:r>
          </a:p>
          <a:p>
            <a:pPr marL="0" indent="0" defTabSz="914217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000" dirty="0">
              <a:solidFill>
                <a:schemeClr val="accent1"/>
              </a:solidFill>
            </a:endParaRPr>
          </a:p>
          <a:p>
            <a:pPr marL="0" indent="0" defTabSz="914217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Stefan Luginbuehl, PhD </a:t>
            </a:r>
            <a:br>
              <a:rPr lang="en-GB" dirty="0"/>
            </a:br>
            <a:r>
              <a:rPr lang="en-GB" dirty="0"/>
              <a:t>Lawyer, International Legal </a:t>
            </a:r>
            <a:r>
              <a:rPr lang="en-GB" dirty="0" smtClean="0"/>
              <a:t>Affairs, PCT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European Patent Office, Munich</a:t>
            </a:r>
          </a:p>
          <a:p>
            <a:pPr marL="0" indent="0" defTabSz="914217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Tel.  +49 89 2399-5290</a:t>
            </a:r>
            <a:br>
              <a:rPr lang="en-GB" dirty="0"/>
            </a:br>
            <a:r>
              <a:rPr lang="en-GB" dirty="0"/>
              <a:t>Fax  +49 89 2399-5219</a:t>
            </a:r>
            <a:br>
              <a:rPr lang="en-GB" dirty="0"/>
            </a:br>
            <a:r>
              <a:rPr lang="en-GB" dirty="0"/>
              <a:t>email </a:t>
            </a:r>
            <a:r>
              <a:rPr lang="en-GB" altLang="en-US" dirty="0">
                <a:solidFill>
                  <a:schemeClr val="tx1"/>
                </a:solidFill>
                <a:hlinkClick r:id="rId2"/>
              </a:rPr>
              <a:t>sluginbuehl@epo.org</a:t>
            </a:r>
            <a:r>
              <a:rPr lang="en-GB" altLang="en-US" dirty="0">
                <a:solidFill>
                  <a:schemeClr val="tx1"/>
                </a:solidFill>
                <a:latin typeface="Times" pitchFamily="18" charset="0"/>
                <a:hlinkClick r:id="rId2"/>
              </a:rPr>
              <a:t> </a:t>
            </a:r>
            <a:endParaRPr lang="en-GB" altLang="en-US" dirty="0">
              <a:solidFill>
                <a:schemeClr val="tx1"/>
              </a:solidFill>
              <a:latin typeface="Times" pitchFamily="18" charset="0"/>
            </a:endParaRPr>
          </a:p>
          <a:p>
            <a:pPr marL="0" indent="0" defTabSz="914217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www.epo.org</a:t>
            </a:r>
          </a:p>
          <a:p>
            <a:pPr marL="0" indent="0" defTabSz="914217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000" dirty="0"/>
          </a:p>
          <a:p>
            <a:pPr marL="0" indent="0" defTabSz="914217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68610" name="Slide Number Placeholder 3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ECAD75-17FE-4427-83FC-EE641FD6DD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28650" y="469900"/>
            <a:ext cx="7847013" cy="539750"/>
          </a:xfrm>
        </p:spPr>
        <p:txBody>
          <a:bodyPr/>
          <a:lstStyle/>
          <a:p>
            <a:r>
              <a:rPr lang="en-GB" altLang="en-US" dirty="0">
                <a:sym typeface="Wingdings" pitchFamily="2" charset="2"/>
              </a:rPr>
              <a:t>The European Patent Convention (EPC)</a:t>
            </a:r>
          </a:p>
        </p:txBody>
      </p:sp>
      <p:sp>
        <p:nvSpPr>
          <p:cNvPr id="1229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1560" y="2492896"/>
            <a:ext cx="7847012" cy="2826122"/>
          </a:xfrm>
        </p:spPr>
        <p:txBody>
          <a:bodyPr/>
          <a:lstStyle/>
          <a:p>
            <a:pPr>
              <a:buClr>
                <a:schemeClr val="tx2"/>
              </a:buClr>
              <a:buFontTx/>
              <a:buChar char="•"/>
            </a:pPr>
            <a:r>
              <a:rPr lang="de-DE" altLang="en-US" sz="2000" dirty="0" err="1"/>
              <a:t>Centralised</a:t>
            </a:r>
            <a:r>
              <a:rPr lang="de-DE" altLang="en-US" sz="2000" dirty="0"/>
              <a:t> </a:t>
            </a:r>
            <a:r>
              <a:rPr lang="de-DE" altLang="en-US" sz="2000" dirty="0" err="1"/>
              <a:t>procedure</a:t>
            </a:r>
            <a:r>
              <a:rPr lang="de-DE" altLang="en-US" sz="2000" dirty="0"/>
              <a:t> </a:t>
            </a:r>
            <a:r>
              <a:rPr lang="de-DE" altLang="en-US" sz="2000" dirty="0" err="1"/>
              <a:t>for</a:t>
            </a:r>
            <a:r>
              <a:rPr lang="de-DE" altLang="en-US" sz="2000" dirty="0"/>
              <a:t> </a:t>
            </a:r>
            <a:r>
              <a:rPr lang="de-DE" altLang="en-US" sz="2000" dirty="0" err="1"/>
              <a:t>the</a:t>
            </a:r>
            <a:r>
              <a:rPr lang="de-DE" altLang="en-US" sz="2000" dirty="0"/>
              <a:t> </a:t>
            </a:r>
            <a:r>
              <a:rPr lang="de-DE" altLang="en-US" sz="2000" dirty="0" err="1"/>
              <a:t>grant</a:t>
            </a:r>
            <a:r>
              <a:rPr lang="de-DE" altLang="en-US" sz="2000" dirty="0"/>
              <a:t> </a:t>
            </a:r>
            <a:r>
              <a:rPr lang="de-DE" altLang="en-US" sz="2000" dirty="0" err="1"/>
              <a:t>of</a:t>
            </a:r>
            <a:r>
              <a:rPr lang="de-DE" altLang="en-US" sz="2000" dirty="0"/>
              <a:t> </a:t>
            </a:r>
            <a:r>
              <a:rPr lang="de-DE" altLang="en-US" sz="2000" dirty="0" err="1"/>
              <a:t>patents</a:t>
            </a:r>
            <a:r>
              <a:rPr lang="de-DE" altLang="en-US" sz="2000" dirty="0"/>
              <a:t> on </a:t>
            </a:r>
            <a:r>
              <a:rPr lang="de-DE" altLang="en-US" sz="2000" dirty="0" err="1"/>
              <a:t>the</a:t>
            </a:r>
            <a:r>
              <a:rPr lang="de-DE" altLang="en-US" sz="2000" dirty="0"/>
              <a:t> </a:t>
            </a:r>
            <a:r>
              <a:rPr lang="de-DE" altLang="en-US" sz="2000" dirty="0" err="1"/>
              <a:t>basis</a:t>
            </a:r>
            <a:r>
              <a:rPr lang="de-DE" altLang="en-US" sz="2000" dirty="0"/>
              <a:t> </a:t>
            </a:r>
            <a:r>
              <a:rPr lang="de-DE" altLang="en-US" sz="2000" dirty="0" err="1"/>
              <a:t>of</a:t>
            </a:r>
            <a:r>
              <a:rPr lang="de-DE" altLang="en-US" sz="2000" dirty="0"/>
              <a:t> uniform European patent </a:t>
            </a:r>
            <a:r>
              <a:rPr lang="de-DE" altLang="en-US" sz="2000" dirty="0" err="1"/>
              <a:t>law</a:t>
            </a:r>
            <a:r>
              <a:rPr lang="de-DE" altLang="en-US" sz="2000" dirty="0"/>
              <a:t> </a:t>
            </a:r>
            <a:r>
              <a:rPr lang="de-DE" altLang="en-US" sz="2000" dirty="0" err="1"/>
              <a:t>and</a:t>
            </a:r>
            <a:r>
              <a:rPr lang="de-DE" altLang="en-US" sz="2000" dirty="0"/>
              <a:t> </a:t>
            </a:r>
            <a:r>
              <a:rPr lang="de-DE" altLang="en-US" sz="2000" dirty="0" err="1"/>
              <a:t>conducted</a:t>
            </a:r>
            <a:r>
              <a:rPr lang="de-DE" altLang="en-US" sz="2000" dirty="0"/>
              <a:t> in a </a:t>
            </a:r>
            <a:r>
              <a:rPr lang="de-DE" altLang="en-US" sz="2000" dirty="0" err="1"/>
              <a:t>single</a:t>
            </a:r>
            <a:r>
              <a:rPr lang="de-DE" altLang="en-US" sz="2000" dirty="0"/>
              <a:t> </a:t>
            </a:r>
            <a:r>
              <a:rPr lang="de-DE" altLang="en-US" sz="2000" dirty="0" err="1"/>
              <a:t>language</a:t>
            </a:r>
            <a:endParaRPr lang="de-DE" altLang="en-US" sz="2000" dirty="0"/>
          </a:p>
          <a:p>
            <a:pPr>
              <a:buClr>
                <a:schemeClr val="tx2"/>
              </a:buClr>
              <a:buFontTx/>
              <a:buChar char="•"/>
            </a:pPr>
            <a:endParaRPr lang="de-DE" altLang="en-US" sz="2000" dirty="0"/>
          </a:p>
          <a:p>
            <a:pPr>
              <a:buClr>
                <a:schemeClr val="tx2"/>
              </a:buClr>
              <a:buFontTx/>
              <a:buChar char="•"/>
            </a:pPr>
            <a:r>
              <a:rPr lang="de-DE" altLang="en-US" sz="2000" dirty="0"/>
              <a:t>European patent</a:t>
            </a:r>
            <a:r>
              <a:rPr lang="de-DE" altLang="en-US" sz="2000" dirty="0">
                <a:solidFill>
                  <a:srgbClr val="FF0000"/>
                </a:solidFill>
              </a:rPr>
              <a:t> </a:t>
            </a:r>
            <a:r>
              <a:rPr lang="de-DE" altLang="en-US" sz="2000" dirty="0" err="1"/>
              <a:t>has</a:t>
            </a:r>
            <a:r>
              <a:rPr lang="de-DE" altLang="en-US" sz="2000" dirty="0"/>
              <a:t> </a:t>
            </a:r>
            <a:r>
              <a:rPr lang="de-DE" altLang="en-US" sz="2000" dirty="0" err="1"/>
              <a:t>the</a:t>
            </a:r>
            <a:r>
              <a:rPr lang="de-DE" altLang="en-US" sz="2000" dirty="0"/>
              <a:t> </a:t>
            </a:r>
            <a:r>
              <a:rPr lang="de-DE" altLang="en-US" sz="2000" dirty="0" err="1"/>
              <a:t>effects</a:t>
            </a:r>
            <a:r>
              <a:rPr lang="de-DE" altLang="en-US" sz="2000" dirty="0"/>
              <a:t> </a:t>
            </a:r>
            <a:r>
              <a:rPr lang="de-DE" altLang="en-US" sz="2000" dirty="0" err="1"/>
              <a:t>of</a:t>
            </a:r>
            <a:r>
              <a:rPr lang="de-DE" altLang="en-US" sz="2000" dirty="0"/>
              <a:t> a national patent </a:t>
            </a:r>
            <a:r>
              <a:rPr lang="de-DE" altLang="en-US" sz="2000" dirty="0" err="1"/>
              <a:t>and</a:t>
            </a:r>
            <a:r>
              <a:rPr lang="de-DE" altLang="en-US" sz="2000" dirty="0"/>
              <a:t> </a:t>
            </a:r>
            <a:r>
              <a:rPr lang="de-DE" altLang="en-US" sz="2000" dirty="0" err="1"/>
              <a:t>is</a:t>
            </a:r>
            <a:r>
              <a:rPr lang="de-DE" altLang="en-US" sz="2000" dirty="0"/>
              <a:t> </a:t>
            </a:r>
            <a:r>
              <a:rPr lang="de-DE" altLang="en-US" sz="2000" dirty="0" err="1"/>
              <a:t>interpreted</a:t>
            </a:r>
            <a:r>
              <a:rPr lang="de-DE" altLang="en-US" sz="2000" dirty="0"/>
              <a:t> on </a:t>
            </a:r>
            <a:r>
              <a:rPr lang="de-DE" altLang="en-US" sz="2000" dirty="0" err="1"/>
              <a:t>the</a:t>
            </a:r>
            <a:r>
              <a:rPr lang="de-DE" altLang="en-US" sz="2000" dirty="0"/>
              <a:t> </a:t>
            </a:r>
            <a:r>
              <a:rPr lang="de-DE" altLang="en-US" sz="2000" dirty="0" err="1"/>
              <a:t>basis</a:t>
            </a:r>
            <a:r>
              <a:rPr lang="de-DE" altLang="en-US" sz="2000" dirty="0"/>
              <a:t> </a:t>
            </a:r>
            <a:r>
              <a:rPr lang="de-DE" altLang="en-US" sz="2000" dirty="0" err="1"/>
              <a:t>of</a:t>
            </a:r>
            <a:r>
              <a:rPr lang="de-DE" altLang="en-US" sz="2000" dirty="0"/>
              <a:t> </a:t>
            </a:r>
            <a:r>
              <a:rPr lang="de-DE" altLang="en-US" sz="2000" dirty="0" err="1"/>
              <a:t>the</a:t>
            </a:r>
            <a:r>
              <a:rPr lang="de-DE" altLang="en-US" sz="2000" dirty="0"/>
              <a:t> </a:t>
            </a:r>
            <a:r>
              <a:rPr lang="de-DE" altLang="en-US" sz="2000" dirty="0" err="1"/>
              <a:t>applicable</a:t>
            </a:r>
            <a:r>
              <a:rPr lang="de-DE" altLang="en-US" sz="2000" dirty="0"/>
              <a:t> national </a:t>
            </a:r>
            <a:r>
              <a:rPr lang="de-DE" altLang="en-US" sz="2000" dirty="0" err="1"/>
              <a:t>and</a:t>
            </a:r>
            <a:r>
              <a:rPr lang="de-DE" altLang="en-US" sz="2000" dirty="0"/>
              <a:t> European </a:t>
            </a:r>
            <a:r>
              <a:rPr lang="de-DE" altLang="en-US" sz="2000" dirty="0" err="1"/>
              <a:t>provisions</a:t>
            </a:r>
            <a:r>
              <a:rPr lang="de-DE" altLang="en-US" sz="2000" dirty="0"/>
              <a:t> (Art. 2(2) EPC)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endParaRPr lang="en-GB" sz="2000" dirty="0" smtClean="0">
              <a:solidFill>
                <a:srgbClr val="BE0F05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687BE-A430-4085-B6B0-B6D8F38E8CE3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865751" y="496212"/>
          <a:ext cx="949637" cy="139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hoto Editor Photo" r:id="rId3" imgW="11333333" imgH="16080445" progId="MSPhotoEd.3">
                  <p:embed/>
                </p:oleObj>
              </mc:Choice>
              <mc:Fallback>
                <p:oleObj name="Photo Editor Photo" r:id="rId3" imgW="11333333" imgH="1608044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5751" y="496212"/>
                        <a:ext cx="949637" cy="139767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263525"/>
            <a:ext cx="713693" cy="85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3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3568" y="539875"/>
            <a:ext cx="7894777" cy="539875"/>
          </a:xfrm>
        </p:spPr>
        <p:txBody>
          <a:bodyPr/>
          <a:lstStyle/>
          <a:p>
            <a:r>
              <a:rPr lang="en-GB" dirty="0" smtClean="0"/>
              <a:t>European Patent </a:t>
            </a:r>
            <a:br>
              <a:rPr lang="en-GB" dirty="0" smtClean="0"/>
            </a:br>
            <a:r>
              <a:rPr lang="en-GB" dirty="0" smtClean="0"/>
              <a:t>Organisation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9884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DF67F17-3E1A-4193-A15F-15F53DD4304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9" y="692696"/>
            <a:ext cx="5422331" cy="580526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0658" y="1340768"/>
            <a:ext cx="489585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ea typeface="ヒラギノ角ゴ Pro W3"/>
                <a:cs typeface="ヒラギノ角ゴ Pro W3"/>
              </a:rPr>
              <a:t>38 European member states </a:t>
            </a:r>
          </a:p>
          <a:p>
            <a:r>
              <a:rPr lang="en-GB" dirty="0">
                <a:ea typeface="ヒラギノ角ゴ Pro W3"/>
                <a:cs typeface="ヒラギノ角ゴ Pro W3"/>
              </a:rPr>
              <a:t>Belgium • Germany • France • </a:t>
            </a:r>
            <a:r>
              <a:rPr lang="en-GB" dirty="0" smtClean="0">
                <a:ea typeface="ヒラギノ角ゴ Pro W3"/>
                <a:cs typeface="ヒラギノ角ゴ Pro W3"/>
              </a:rPr>
              <a:t>Luxembourg </a:t>
            </a:r>
          </a:p>
          <a:p>
            <a:r>
              <a:rPr lang="en-GB" dirty="0">
                <a:ea typeface="ヒラギノ角ゴ Pro W3"/>
                <a:cs typeface="ヒラギノ角ゴ Pro W3"/>
              </a:rPr>
              <a:t>Netherlands </a:t>
            </a:r>
            <a:r>
              <a:rPr lang="en-GB" dirty="0" smtClean="0">
                <a:ea typeface="ヒラギノ角ゴ Pro W3"/>
                <a:cs typeface="ヒラギノ角ゴ Pro W3"/>
              </a:rPr>
              <a:t>• Switzerland </a:t>
            </a:r>
            <a:r>
              <a:rPr lang="en-GB" dirty="0">
                <a:ea typeface="ヒラギノ角ゴ Pro W3"/>
                <a:cs typeface="ヒラギノ角ゴ Pro W3"/>
              </a:rPr>
              <a:t>• United Kingdom </a:t>
            </a:r>
            <a:r>
              <a:rPr lang="en-GB" dirty="0" smtClean="0">
                <a:ea typeface="ヒラギノ角ゴ Pro W3"/>
                <a:cs typeface="ヒラギノ角ゴ Pro W3"/>
              </a:rPr>
              <a:t> Sweden </a:t>
            </a:r>
            <a:r>
              <a:rPr lang="en-GB" dirty="0">
                <a:ea typeface="ヒラギノ角ゴ Pro W3"/>
                <a:cs typeface="ヒラギノ角ゴ Pro W3"/>
              </a:rPr>
              <a:t>• Italy • Austria </a:t>
            </a:r>
            <a:r>
              <a:rPr lang="en-GB" dirty="0" smtClean="0">
                <a:ea typeface="ヒラギノ角ゴ Pro W3"/>
                <a:cs typeface="ヒラギノ角ゴ Pro W3"/>
              </a:rPr>
              <a:t>• Liechtenstein  </a:t>
            </a:r>
            <a:r>
              <a:rPr lang="en-GB" dirty="0">
                <a:ea typeface="ヒラギノ角ゴ Pro W3"/>
                <a:cs typeface="ヒラギノ角ゴ Pro W3"/>
              </a:rPr>
              <a:t>Greece • Spain • </a:t>
            </a:r>
            <a:r>
              <a:rPr lang="en-GB" dirty="0" smtClean="0">
                <a:ea typeface="ヒラギノ角ゴ Pro W3"/>
                <a:cs typeface="ヒラギノ角ゴ Pro W3"/>
              </a:rPr>
              <a:t>Denmark </a:t>
            </a:r>
            <a:r>
              <a:rPr lang="en-GB" dirty="0">
                <a:ea typeface="ヒラギノ角ゴ Pro W3"/>
                <a:cs typeface="ヒラギノ角ゴ Pro W3"/>
              </a:rPr>
              <a:t>• </a:t>
            </a:r>
            <a:r>
              <a:rPr lang="en-GB" dirty="0" smtClean="0">
                <a:ea typeface="ヒラギノ角ゴ Pro W3"/>
                <a:cs typeface="ヒラギノ角ゴ Pro W3"/>
              </a:rPr>
              <a:t>Monaco</a:t>
            </a:r>
          </a:p>
          <a:p>
            <a:r>
              <a:rPr lang="en-GB" dirty="0" smtClean="0">
                <a:ea typeface="ヒラギノ角ゴ Pro W3"/>
                <a:cs typeface="ヒラギノ角ゴ Pro W3"/>
              </a:rPr>
              <a:t>Portugal • Ireland </a:t>
            </a:r>
            <a:r>
              <a:rPr lang="en-GB" dirty="0">
                <a:ea typeface="ヒラギノ角ゴ Pro W3"/>
                <a:cs typeface="ヒラギノ角ゴ Pro W3"/>
              </a:rPr>
              <a:t>• Finland • Cyprus </a:t>
            </a:r>
            <a:endParaRPr lang="en-GB" dirty="0" smtClean="0">
              <a:ea typeface="ヒラギノ角ゴ Pro W3"/>
              <a:cs typeface="ヒラギノ角ゴ Pro W3"/>
            </a:endParaRPr>
          </a:p>
          <a:p>
            <a:r>
              <a:rPr lang="en-GB" dirty="0" smtClean="0">
                <a:ea typeface="ヒラギノ角ゴ Pro W3"/>
                <a:cs typeface="ヒラギノ角ゴ Pro W3"/>
              </a:rPr>
              <a:t>Turkey </a:t>
            </a:r>
            <a:r>
              <a:rPr lang="en-GB" dirty="0">
                <a:ea typeface="ヒラギノ角ゴ Pro W3"/>
                <a:cs typeface="ヒラギノ角ゴ Pro W3"/>
              </a:rPr>
              <a:t>• Bulgaria </a:t>
            </a:r>
            <a:r>
              <a:rPr lang="en-GB" dirty="0" smtClean="0">
                <a:ea typeface="ヒラギノ角ゴ Pro W3"/>
                <a:cs typeface="ヒラギノ角ゴ Pro W3"/>
              </a:rPr>
              <a:t> </a:t>
            </a:r>
            <a:r>
              <a:rPr lang="en-GB" dirty="0">
                <a:ea typeface="ヒラギノ角ゴ Pro W3"/>
                <a:cs typeface="ヒラギノ角ゴ Pro W3"/>
              </a:rPr>
              <a:t>Czech Republic </a:t>
            </a:r>
            <a:endParaRPr lang="en-GB" dirty="0" smtClean="0">
              <a:ea typeface="ヒラギノ角ゴ Pro W3"/>
              <a:cs typeface="ヒラギノ角ゴ Pro W3"/>
            </a:endParaRPr>
          </a:p>
          <a:p>
            <a:r>
              <a:rPr lang="en-GB" dirty="0" smtClean="0">
                <a:ea typeface="ヒラギノ角ゴ Pro W3"/>
                <a:cs typeface="ヒラギノ角ゴ Pro W3"/>
              </a:rPr>
              <a:t>Estonia </a:t>
            </a:r>
            <a:r>
              <a:rPr lang="en-GB" dirty="0">
                <a:ea typeface="ヒラギノ角ゴ Pro W3"/>
                <a:cs typeface="ヒラギノ角ゴ Pro W3"/>
              </a:rPr>
              <a:t>• Slovakia • Slovenia </a:t>
            </a:r>
            <a:r>
              <a:rPr lang="en-GB" dirty="0" smtClean="0">
                <a:ea typeface="ヒラギノ角ゴ Pro W3"/>
                <a:cs typeface="ヒラギノ角ゴ Pro W3"/>
              </a:rPr>
              <a:t>• Hungary </a:t>
            </a:r>
          </a:p>
          <a:p>
            <a:r>
              <a:rPr lang="en-GB" dirty="0" smtClean="0">
                <a:ea typeface="ヒラギノ角ゴ Pro W3"/>
                <a:cs typeface="ヒラギノ角ゴ Pro W3"/>
              </a:rPr>
              <a:t>Romania </a:t>
            </a:r>
            <a:r>
              <a:rPr lang="en-GB" dirty="0">
                <a:ea typeface="ヒラギノ角ゴ Pro W3"/>
                <a:cs typeface="ヒラギノ角ゴ Pro W3"/>
              </a:rPr>
              <a:t>• Poland </a:t>
            </a:r>
            <a:r>
              <a:rPr lang="en-GB" dirty="0" smtClean="0">
                <a:ea typeface="ヒラギノ角ゴ Pro W3"/>
                <a:cs typeface="ヒラギノ角ゴ Pro W3"/>
              </a:rPr>
              <a:t>• Iceland </a:t>
            </a:r>
            <a:r>
              <a:rPr lang="en-GB" dirty="0">
                <a:ea typeface="ヒラギノ角ゴ Pro W3"/>
                <a:cs typeface="ヒラギノ角ゴ Pro W3"/>
              </a:rPr>
              <a:t>• Lithuania </a:t>
            </a:r>
            <a:endParaRPr lang="en-GB" dirty="0" smtClean="0">
              <a:ea typeface="ヒラギノ角ゴ Pro W3"/>
              <a:cs typeface="ヒラギノ角ゴ Pro W3"/>
            </a:endParaRPr>
          </a:p>
          <a:p>
            <a:r>
              <a:rPr lang="en-GB" dirty="0" smtClean="0">
                <a:ea typeface="ヒラギノ角ゴ Pro W3"/>
                <a:cs typeface="ヒラギノ角ゴ Pro W3"/>
              </a:rPr>
              <a:t>Latvia • Malta </a:t>
            </a:r>
            <a:r>
              <a:rPr lang="en-GB" dirty="0">
                <a:ea typeface="ヒラギノ角ゴ Pro W3"/>
                <a:cs typeface="ヒラギノ角ゴ Pro W3"/>
              </a:rPr>
              <a:t>• Croatia • Norway </a:t>
            </a:r>
            <a:r>
              <a:rPr lang="en-GB" dirty="0" smtClean="0">
                <a:ea typeface="ヒラギノ角ゴ Pro W3"/>
                <a:cs typeface="ヒラギノ角ゴ Pro W3"/>
              </a:rPr>
              <a:t> </a:t>
            </a:r>
          </a:p>
          <a:p>
            <a:r>
              <a:rPr lang="en-GB" dirty="0" smtClean="0">
                <a:ea typeface="ヒラギノ角ゴ Pro W3"/>
                <a:cs typeface="ヒラギノ角ゴ Pro W3"/>
              </a:rPr>
              <a:t>Former </a:t>
            </a:r>
            <a:r>
              <a:rPr lang="en-GB" dirty="0">
                <a:ea typeface="ヒラギノ角ゴ Pro W3"/>
                <a:cs typeface="ヒラギノ角ゴ Pro W3"/>
              </a:rPr>
              <a:t>Yugoslav Rep. • </a:t>
            </a:r>
            <a:r>
              <a:rPr lang="en-GB" dirty="0" smtClean="0">
                <a:ea typeface="ヒラギノ角ゴ Pro W3"/>
                <a:cs typeface="ヒラギノ角ゴ Pro W3"/>
              </a:rPr>
              <a:t>Macedonia  </a:t>
            </a:r>
          </a:p>
          <a:p>
            <a:r>
              <a:rPr lang="en-GB" dirty="0" smtClean="0">
                <a:ea typeface="ヒラギノ角ゴ Pro W3"/>
                <a:cs typeface="ヒラギノ角ゴ Pro W3"/>
              </a:rPr>
              <a:t>San </a:t>
            </a:r>
            <a:r>
              <a:rPr lang="en-GB" dirty="0">
                <a:ea typeface="ヒラギノ角ゴ Pro W3"/>
                <a:cs typeface="ヒラギノ角ゴ Pro W3"/>
              </a:rPr>
              <a:t>Marino • </a:t>
            </a:r>
            <a:r>
              <a:rPr lang="en-GB" dirty="0" smtClean="0">
                <a:ea typeface="ヒラギノ角ゴ Pro W3"/>
                <a:cs typeface="ヒラギノ角ゴ Pro W3"/>
              </a:rPr>
              <a:t>Albania </a:t>
            </a:r>
            <a:r>
              <a:rPr lang="en-GB" dirty="0">
                <a:ea typeface="ヒラギノ角ゴ Pro W3"/>
                <a:cs typeface="ヒラギノ角ゴ Pro W3"/>
              </a:rPr>
              <a:t>• Serbia </a:t>
            </a:r>
          </a:p>
          <a:p>
            <a:endParaRPr lang="en-GB" b="1" dirty="0">
              <a:solidFill>
                <a:srgbClr val="C00000"/>
              </a:solidFill>
              <a:ea typeface="ヒラギノ角ゴ Pro W3"/>
              <a:cs typeface="ヒラギノ角ゴ Pro W3"/>
            </a:endParaRP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ea typeface="ヒラギノ角ゴ Pro W3"/>
                <a:cs typeface="ヒラギノ角ゴ Pro W3"/>
              </a:rPr>
              <a:t>2 European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ea typeface="ヒラギノ角ゴ Pro W3"/>
                <a:cs typeface="ヒラギノ角ゴ Pro W3"/>
              </a:rPr>
              <a:t>extension states </a:t>
            </a:r>
            <a:br>
              <a:rPr lang="en-GB" b="1" dirty="0">
                <a:solidFill>
                  <a:schemeClr val="bg1">
                    <a:lumMod val="50000"/>
                  </a:schemeClr>
                </a:solidFill>
                <a:ea typeface="ヒラギノ角ゴ Pro W3"/>
                <a:cs typeface="ヒラギノ角ゴ Pro W3"/>
              </a:rPr>
            </a:br>
            <a:r>
              <a:rPr lang="en-GB" dirty="0" smtClean="0">
                <a:ea typeface="ヒラギノ角ゴ Pro W3"/>
                <a:cs typeface="ヒラギノ角ゴ Pro W3"/>
              </a:rPr>
              <a:t>Bosnia-Herzegovina • Montenegro</a:t>
            </a:r>
            <a:endParaRPr lang="en-GB" dirty="0">
              <a:ea typeface="ヒラギノ角ゴ Pro W3"/>
              <a:cs typeface="ヒラギノ角ゴ Pro W3"/>
            </a:endParaRPr>
          </a:p>
          <a:p>
            <a:endParaRPr lang="en-GB" b="1" dirty="0" smtClean="0">
              <a:solidFill>
                <a:schemeClr val="bg1">
                  <a:lumMod val="50000"/>
                </a:schemeClr>
              </a:solidFill>
              <a:ea typeface="ヒラギノ角ゴ Pro W3"/>
              <a:cs typeface="ヒラギノ角ゴ Pro W3"/>
            </a:endParaRPr>
          </a:p>
          <a:p>
            <a:r>
              <a:rPr lang="en-GB" b="1" dirty="0" smtClean="0">
                <a:solidFill>
                  <a:srgbClr val="006888"/>
                </a:solidFill>
                <a:ea typeface="ヒラギノ角ゴ Pro W3"/>
                <a:cs typeface="ヒラギノ角ゴ Pro W3"/>
              </a:rPr>
              <a:t>1 Validation state </a:t>
            </a:r>
            <a:endParaRPr lang="en-GB" b="1" dirty="0">
              <a:solidFill>
                <a:srgbClr val="006888"/>
              </a:solidFill>
              <a:ea typeface="ヒラギノ角ゴ Pro W3"/>
              <a:cs typeface="ヒラギノ角ゴ Pro W3"/>
            </a:endParaRPr>
          </a:p>
          <a:p>
            <a:r>
              <a:rPr lang="en-GB" dirty="0" smtClean="0">
                <a:ea typeface="ヒラギノ角ゴ Pro W3"/>
                <a:cs typeface="ヒラギノ角ゴ Pro W3"/>
              </a:rPr>
              <a:t>Morocco</a:t>
            </a:r>
            <a:endParaRPr lang="en-GB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3279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28650" y="469900"/>
            <a:ext cx="7847013" cy="539750"/>
          </a:xfrm>
        </p:spPr>
        <p:txBody>
          <a:bodyPr/>
          <a:lstStyle/>
          <a:p>
            <a:r>
              <a:rPr lang="en-GB" altLang="en-US" dirty="0">
                <a:sym typeface="Wingdings" pitchFamily="2" charset="2"/>
              </a:rPr>
              <a:t>Problems related to patent litigation in Europe</a:t>
            </a:r>
          </a:p>
        </p:txBody>
      </p:sp>
      <p:sp>
        <p:nvSpPr>
          <p:cNvPr id="1229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20713" y="1250950"/>
            <a:ext cx="7847012" cy="4764088"/>
          </a:xfrm>
        </p:spPr>
        <p:txBody>
          <a:bodyPr/>
          <a:lstStyle/>
          <a:p>
            <a:pPr marL="0" indent="0" eaLnBrk="1" hangingPunct="1">
              <a:lnSpc>
                <a:spcPts val="2800"/>
              </a:lnSpc>
              <a:spcBef>
                <a:spcPct val="0"/>
              </a:spcBef>
              <a:buNone/>
            </a:pPr>
            <a:r>
              <a:rPr lang="en-GB" sz="2000" dirty="0">
                <a:latin typeface="Arial" charset="0"/>
                <a:cs typeface="Arial" charset="0"/>
              </a:rPr>
              <a:t>S</a:t>
            </a:r>
            <a:r>
              <a:rPr lang="en-GB" sz="2000" dirty="0" smtClean="0">
                <a:latin typeface="Arial" charset="0"/>
                <a:cs typeface="Arial" charset="0"/>
              </a:rPr>
              <a:t>ub-optimal enforcement scheme implying legal uncertainty:</a:t>
            </a:r>
          </a:p>
          <a:p>
            <a:pPr marL="0" indent="0" eaLnBrk="1" hangingPunct="1">
              <a:lnSpc>
                <a:spcPts val="2800"/>
              </a:lnSpc>
              <a:spcBef>
                <a:spcPct val="0"/>
              </a:spcBef>
              <a:buNone/>
            </a:pPr>
            <a:endParaRPr lang="en-GB" sz="2000" dirty="0">
              <a:latin typeface="Arial" charset="0"/>
              <a:cs typeface="Arial" charset="0"/>
            </a:endParaRPr>
          </a:p>
          <a:p>
            <a:pPr lvl="1">
              <a:spcAft>
                <a:spcPts val="1300"/>
              </a:spcAft>
              <a:buClr>
                <a:schemeClr val="tx1"/>
              </a:buClr>
            </a:pPr>
            <a:r>
              <a:rPr lang="de-DE" altLang="en-US" sz="2000" dirty="0" err="1">
                <a:solidFill>
                  <a:schemeClr val="tx1"/>
                </a:solidFill>
              </a:rPr>
              <a:t>No</a:t>
            </a:r>
            <a:r>
              <a:rPr lang="de-DE" altLang="en-US" sz="2000" dirty="0">
                <a:solidFill>
                  <a:schemeClr val="tx1"/>
                </a:solidFill>
              </a:rPr>
              <a:t> </a:t>
            </a:r>
            <a:r>
              <a:rPr lang="de-DE" altLang="en-US" sz="2000" dirty="0" err="1">
                <a:solidFill>
                  <a:schemeClr val="tx1"/>
                </a:solidFill>
              </a:rPr>
              <a:t>common</a:t>
            </a:r>
            <a:r>
              <a:rPr lang="de-DE" altLang="en-US" sz="2000" dirty="0">
                <a:solidFill>
                  <a:schemeClr val="tx1"/>
                </a:solidFill>
              </a:rPr>
              <a:t> European patent </a:t>
            </a:r>
            <a:r>
              <a:rPr lang="de-DE" altLang="en-US" sz="2000" dirty="0" err="1">
                <a:solidFill>
                  <a:schemeClr val="tx1"/>
                </a:solidFill>
              </a:rPr>
              <a:t>litigation</a:t>
            </a:r>
            <a:r>
              <a:rPr lang="de-DE" altLang="en-US" sz="2000" dirty="0">
                <a:solidFill>
                  <a:schemeClr val="tx1"/>
                </a:solidFill>
              </a:rPr>
              <a:t> </a:t>
            </a:r>
            <a:r>
              <a:rPr lang="de-DE" altLang="en-US" sz="2000" dirty="0" err="1" smtClean="0">
                <a:solidFill>
                  <a:schemeClr val="tx1"/>
                </a:solidFill>
              </a:rPr>
              <a:t>system</a:t>
            </a:r>
            <a:endParaRPr lang="de-DE" altLang="en-US" sz="2000" dirty="0" smtClean="0">
              <a:solidFill>
                <a:schemeClr val="tx1"/>
              </a:solidFill>
            </a:endParaRPr>
          </a:p>
          <a:p>
            <a:pPr lvl="1">
              <a:spcAft>
                <a:spcPts val="1300"/>
              </a:spcAft>
              <a:buClr>
                <a:schemeClr val="tx1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Application </a:t>
            </a:r>
            <a:r>
              <a:rPr lang="en-GB" altLang="en-US" sz="2000" dirty="0">
                <a:solidFill>
                  <a:schemeClr val="tx1"/>
                </a:solidFill>
              </a:rPr>
              <a:t>and interpretation of EPC not fully </a:t>
            </a:r>
            <a:r>
              <a:rPr lang="en-GB" altLang="en-US" sz="2000" dirty="0" smtClean="0">
                <a:solidFill>
                  <a:schemeClr val="tx1"/>
                </a:solidFill>
              </a:rPr>
              <a:t>harmonised</a:t>
            </a:r>
          </a:p>
          <a:p>
            <a:pPr lvl="1">
              <a:spcAft>
                <a:spcPts val="1300"/>
              </a:spcAft>
              <a:buClr>
                <a:schemeClr val="tx1"/>
              </a:buClr>
            </a:pPr>
            <a:r>
              <a:rPr lang="en-GB" altLang="en-US" sz="2000" dirty="0" smtClean="0"/>
              <a:t>Jurisdiction </a:t>
            </a:r>
            <a:r>
              <a:rPr lang="en-GB" altLang="en-US" sz="2000" dirty="0"/>
              <a:t>of too many </a:t>
            </a:r>
            <a:r>
              <a:rPr lang="en-GB" altLang="en-US" sz="2000" dirty="0" smtClean="0"/>
              <a:t>courts/authorities</a:t>
            </a:r>
          </a:p>
          <a:p>
            <a:pPr lvl="1">
              <a:spcAft>
                <a:spcPts val="1300"/>
              </a:spcAft>
              <a:buClr>
                <a:schemeClr val="tx1"/>
              </a:buClr>
            </a:pPr>
            <a:r>
              <a:rPr lang="de-CH" altLang="en-US" sz="2000" dirty="0" err="1" smtClean="0"/>
              <a:t>Unbalanced</a:t>
            </a:r>
            <a:r>
              <a:rPr lang="de-CH" altLang="en-US" sz="2000" dirty="0" smtClean="0"/>
              <a:t> </a:t>
            </a:r>
            <a:r>
              <a:rPr lang="de-CH" altLang="en-US" sz="2000" dirty="0"/>
              <a:t>q</a:t>
            </a:r>
            <a:r>
              <a:rPr lang="en-GB" altLang="en-US" sz="2000" dirty="0" err="1"/>
              <a:t>ualification</a:t>
            </a:r>
            <a:r>
              <a:rPr lang="de-CH" altLang="en-US" sz="2000" dirty="0"/>
              <a:t> &amp; </a:t>
            </a:r>
            <a:r>
              <a:rPr lang="en-GB" altLang="en-US" sz="2000" dirty="0"/>
              <a:t>experience of </a:t>
            </a:r>
            <a:r>
              <a:rPr lang="en-GB" altLang="en-US" sz="2000" dirty="0" smtClean="0"/>
              <a:t>judges</a:t>
            </a:r>
          </a:p>
          <a:p>
            <a:pPr lvl="1">
              <a:spcAft>
                <a:spcPts val="1300"/>
              </a:spcAft>
              <a:buClr>
                <a:schemeClr val="tx1"/>
              </a:buClr>
            </a:pPr>
            <a:r>
              <a:rPr lang="de-CH" altLang="en-US" sz="2000" dirty="0" smtClean="0"/>
              <a:t>Multiple </a:t>
            </a:r>
            <a:r>
              <a:rPr lang="de-CH" altLang="en-US" sz="2000" dirty="0" err="1" smtClean="0"/>
              <a:t>litigation</a:t>
            </a:r>
            <a:endParaRPr lang="de-CH" altLang="en-US" sz="2000" dirty="0" smtClean="0"/>
          </a:p>
          <a:p>
            <a:pPr lvl="2">
              <a:spcAft>
                <a:spcPts val="1300"/>
              </a:spcAft>
              <a:buClr>
                <a:schemeClr val="tx1"/>
              </a:buClr>
            </a:pPr>
            <a:r>
              <a:rPr lang="en-GB" altLang="en-US" sz="2000" dirty="0" smtClean="0"/>
              <a:t>High costs, delays and risk of diverging decisions</a:t>
            </a:r>
          </a:p>
          <a:p>
            <a:pPr lvl="1">
              <a:spcAft>
                <a:spcPts val="1300"/>
              </a:spcAft>
              <a:buClr>
                <a:schemeClr val="tx1"/>
              </a:buClr>
            </a:pPr>
            <a:r>
              <a:rPr lang="de-CH" altLang="en-US" sz="2000" dirty="0" err="1" smtClean="0"/>
              <a:t>Differences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of civil procedure</a:t>
            </a:r>
          </a:p>
          <a:p>
            <a:pPr>
              <a:lnSpc>
                <a:spcPct val="80000"/>
              </a:lnSpc>
            </a:pPr>
            <a:endParaRPr lang="en-GB" altLang="en-US" sz="2000" dirty="0"/>
          </a:p>
          <a:p>
            <a:pPr lvl="1" eaLnBrk="1" hangingPunct="1">
              <a:lnSpc>
                <a:spcPts val="2800"/>
              </a:lnSpc>
              <a:spcBef>
                <a:spcPct val="0"/>
              </a:spcBef>
            </a:pPr>
            <a:endParaRPr lang="en-GB" sz="2000" dirty="0" smtClean="0">
              <a:latin typeface="Arial" charset="0"/>
              <a:cs typeface="Arial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687BE-A430-4085-B6B0-B6D8F38E8CE3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5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28650" y="469900"/>
            <a:ext cx="7847013" cy="539750"/>
          </a:xfrm>
        </p:spPr>
        <p:txBody>
          <a:bodyPr/>
          <a:lstStyle/>
          <a:p>
            <a:r>
              <a:rPr lang="en-GB" altLang="en-US" dirty="0" smtClean="0">
                <a:sym typeface="Wingdings" pitchFamily="2" charset="2"/>
              </a:rPr>
              <a:t>From European Patent Litigation Agreement to the Agreement on a Unified Patent Court</a:t>
            </a:r>
            <a:br>
              <a:rPr lang="en-GB" altLang="en-US" dirty="0" smtClean="0">
                <a:sym typeface="Wingdings" pitchFamily="2" charset="2"/>
              </a:rPr>
            </a:br>
            <a:r>
              <a:rPr lang="en-GB" altLang="en-US" dirty="0" smtClean="0">
                <a:sym typeface="Wingdings" pitchFamily="2" charset="2"/>
              </a:rPr>
              <a:t/>
            </a:r>
            <a:br>
              <a:rPr lang="en-GB" altLang="en-US" dirty="0" smtClean="0">
                <a:sym typeface="Wingdings" pitchFamily="2" charset="2"/>
              </a:rPr>
            </a:br>
            <a:endParaRPr lang="en-GB" altLang="en-US" dirty="0" smtClean="0">
              <a:sym typeface="Wingdings" pitchFamily="2" charset="2"/>
            </a:endParaRPr>
          </a:p>
          <a:p>
            <a:endParaRPr lang="en-GB" altLang="en-US" dirty="0">
              <a:sym typeface="Wingdings" pitchFamily="2" charset="2"/>
            </a:endParaRPr>
          </a:p>
        </p:txBody>
      </p:sp>
      <p:sp>
        <p:nvSpPr>
          <p:cNvPr id="1229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20713" y="1250950"/>
            <a:ext cx="7847012" cy="4764088"/>
          </a:xfrm>
        </p:spPr>
        <p:txBody>
          <a:bodyPr/>
          <a:lstStyle/>
          <a:p>
            <a:pPr>
              <a:spcAft>
                <a:spcPts val="1300"/>
              </a:spcAft>
              <a:buClr>
                <a:schemeClr val="tx1"/>
              </a:buClr>
            </a:pPr>
            <a:endParaRPr lang="de-CH" altLang="en-US" sz="2400" dirty="0" smtClean="0">
              <a:solidFill>
                <a:schemeClr val="tx1"/>
              </a:solidFill>
            </a:endParaRPr>
          </a:p>
          <a:p>
            <a:pPr>
              <a:spcAft>
                <a:spcPts val="1300"/>
              </a:spcAft>
              <a:buClr>
                <a:schemeClr val="tx1"/>
              </a:buClr>
            </a:pPr>
            <a:r>
              <a:rPr lang="de-CH" altLang="en-US" sz="2400" dirty="0" smtClean="0">
                <a:solidFill>
                  <a:schemeClr val="tx1"/>
                </a:solidFill>
              </a:rPr>
              <a:t>1999/2000: </a:t>
            </a:r>
            <a:r>
              <a:rPr lang="de-CH" altLang="en-US" sz="2400" dirty="0" err="1" smtClean="0">
                <a:solidFill>
                  <a:schemeClr val="tx1"/>
                </a:solidFill>
              </a:rPr>
              <a:t>Intergovernmental</a:t>
            </a:r>
            <a:r>
              <a:rPr lang="de-CH" altLang="en-US" sz="2400" dirty="0" smtClean="0">
                <a:solidFill>
                  <a:schemeClr val="tx1"/>
                </a:solidFill>
              </a:rPr>
              <a:t> </a:t>
            </a:r>
            <a:r>
              <a:rPr lang="de-CH" altLang="en-US" sz="2400" dirty="0" err="1">
                <a:solidFill>
                  <a:schemeClr val="tx1"/>
                </a:solidFill>
              </a:rPr>
              <a:t>Conferences</a:t>
            </a:r>
            <a:r>
              <a:rPr lang="de-CH" altLang="en-US" sz="2400" dirty="0">
                <a:solidFill>
                  <a:schemeClr val="tx1"/>
                </a:solidFill>
              </a:rPr>
              <a:t> </a:t>
            </a:r>
            <a:r>
              <a:rPr lang="de-CH" altLang="en-US" sz="2400" dirty="0" err="1">
                <a:solidFill>
                  <a:schemeClr val="tx1"/>
                </a:solidFill>
              </a:rPr>
              <a:t>of</a:t>
            </a:r>
            <a:r>
              <a:rPr lang="de-CH" altLang="en-US" sz="2400" dirty="0">
                <a:solidFill>
                  <a:schemeClr val="tx1"/>
                </a:solidFill>
              </a:rPr>
              <a:t> EPC </a:t>
            </a:r>
            <a:r>
              <a:rPr lang="de-CH" altLang="en-US" sz="2400" dirty="0" err="1">
                <a:solidFill>
                  <a:schemeClr val="tx1"/>
                </a:solidFill>
              </a:rPr>
              <a:t>contracting</a:t>
            </a:r>
            <a:r>
              <a:rPr lang="de-CH" altLang="en-US" sz="2400" dirty="0">
                <a:solidFill>
                  <a:schemeClr val="tx1"/>
                </a:solidFill>
              </a:rPr>
              <a:t> </a:t>
            </a:r>
            <a:r>
              <a:rPr lang="de-CH" altLang="en-US" sz="2400" dirty="0" err="1" smtClean="0">
                <a:solidFill>
                  <a:schemeClr val="tx1"/>
                </a:solidFill>
              </a:rPr>
              <a:t>states</a:t>
            </a:r>
            <a:r>
              <a:rPr lang="de-CH" altLang="en-US" sz="2400" dirty="0" smtClean="0">
                <a:solidFill>
                  <a:schemeClr val="tx1"/>
                </a:solidFill>
              </a:rPr>
              <a:t> </a:t>
            </a:r>
            <a:br>
              <a:rPr lang="de-CH" altLang="en-US" sz="2400" dirty="0" smtClean="0">
                <a:solidFill>
                  <a:schemeClr val="tx1"/>
                </a:solidFill>
              </a:rPr>
            </a:br>
            <a:endParaRPr lang="de-CH" altLang="en-US" sz="2400" dirty="0" smtClean="0">
              <a:solidFill>
                <a:schemeClr val="tx1"/>
              </a:solidFill>
            </a:endParaRPr>
          </a:p>
          <a:p>
            <a:pPr>
              <a:spcAft>
                <a:spcPts val="1300"/>
              </a:spcAft>
              <a:buClr>
                <a:schemeClr val="tx1"/>
              </a:buClr>
            </a:pPr>
            <a:r>
              <a:rPr lang="de-CH" altLang="en-US" sz="2400" dirty="0" smtClean="0">
                <a:solidFill>
                  <a:schemeClr val="tx1"/>
                </a:solidFill>
              </a:rPr>
              <a:t>2003: </a:t>
            </a:r>
            <a:r>
              <a:rPr lang="de-CH" altLang="en-US" sz="2400" dirty="0" err="1" smtClean="0">
                <a:solidFill>
                  <a:schemeClr val="tx1"/>
                </a:solidFill>
              </a:rPr>
              <a:t>Draft</a:t>
            </a:r>
            <a:r>
              <a:rPr lang="de-CH" altLang="en-US" sz="2400" dirty="0" smtClean="0">
                <a:solidFill>
                  <a:schemeClr val="tx1"/>
                </a:solidFill>
              </a:rPr>
              <a:t> </a:t>
            </a:r>
            <a:r>
              <a:rPr lang="de-CH" altLang="en-US" sz="2400" dirty="0">
                <a:solidFill>
                  <a:schemeClr val="tx1"/>
                </a:solidFill>
              </a:rPr>
              <a:t>European Patent </a:t>
            </a:r>
            <a:r>
              <a:rPr lang="de-CH" altLang="en-US" sz="2400" dirty="0" err="1">
                <a:solidFill>
                  <a:schemeClr val="tx1"/>
                </a:solidFill>
              </a:rPr>
              <a:t>Litigation</a:t>
            </a:r>
            <a:r>
              <a:rPr lang="de-CH" altLang="en-US" sz="2400" dirty="0">
                <a:solidFill>
                  <a:schemeClr val="tx1"/>
                </a:solidFill>
              </a:rPr>
              <a:t> Agreement (EPLA) </a:t>
            </a:r>
            <a:r>
              <a:rPr lang="de-CH" altLang="en-US" sz="2400" dirty="0" err="1">
                <a:solidFill>
                  <a:schemeClr val="tx1"/>
                </a:solidFill>
              </a:rPr>
              <a:t>and</a:t>
            </a:r>
            <a:r>
              <a:rPr lang="de-CH" altLang="en-US" sz="2400" dirty="0">
                <a:solidFill>
                  <a:schemeClr val="tx1"/>
                </a:solidFill>
              </a:rPr>
              <a:t> </a:t>
            </a:r>
            <a:r>
              <a:rPr lang="de-CH" altLang="en-US" sz="2400" dirty="0" err="1" smtClean="0">
                <a:solidFill>
                  <a:schemeClr val="tx1"/>
                </a:solidFill>
              </a:rPr>
              <a:t>draft</a:t>
            </a:r>
            <a:r>
              <a:rPr lang="de-CH" altLang="en-US" sz="2400" dirty="0" smtClean="0">
                <a:solidFill>
                  <a:schemeClr val="tx1"/>
                </a:solidFill>
              </a:rPr>
              <a:t> </a:t>
            </a:r>
            <a:r>
              <a:rPr lang="de-CH" altLang="en-US" sz="2400" dirty="0">
                <a:solidFill>
                  <a:schemeClr val="tx1"/>
                </a:solidFill>
              </a:rPr>
              <a:t>Statute </a:t>
            </a:r>
            <a:r>
              <a:rPr lang="de-CH" altLang="en-US" sz="2400" dirty="0" err="1">
                <a:solidFill>
                  <a:schemeClr val="tx1"/>
                </a:solidFill>
              </a:rPr>
              <a:t>of</a:t>
            </a:r>
            <a:r>
              <a:rPr lang="de-CH" altLang="en-US" sz="2400" dirty="0">
                <a:solidFill>
                  <a:schemeClr val="tx1"/>
                </a:solidFill>
              </a:rPr>
              <a:t> </a:t>
            </a:r>
            <a:r>
              <a:rPr lang="de-CH" altLang="en-US" sz="2400" dirty="0" err="1">
                <a:solidFill>
                  <a:schemeClr val="tx1"/>
                </a:solidFill>
              </a:rPr>
              <a:t>the</a:t>
            </a:r>
            <a:r>
              <a:rPr lang="de-CH" altLang="en-US" sz="2400" dirty="0">
                <a:solidFill>
                  <a:schemeClr val="tx1"/>
                </a:solidFill>
              </a:rPr>
              <a:t> European Patent </a:t>
            </a:r>
            <a:r>
              <a:rPr lang="de-CH" altLang="en-US" sz="2400" dirty="0" smtClean="0">
                <a:solidFill>
                  <a:schemeClr val="tx1"/>
                </a:solidFill>
              </a:rPr>
              <a:t>Court</a:t>
            </a:r>
            <a:br>
              <a:rPr lang="de-CH" altLang="en-US" sz="2400" dirty="0" smtClean="0">
                <a:solidFill>
                  <a:schemeClr val="tx1"/>
                </a:solidFill>
              </a:rPr>
            </a:br>
            <a:endParaRPr lang="de-CH" altLang="en-US" sz="2400" dirty="0" smtClean="0">
              <a:solidFill>
                <a:schemeClr val="tx1"/>
              </a:solidFill>
            </a:endParaRPr>
          </a:p>
          <a:p>
            <a:pPr>
              <a:spcAft>
                <a:spcPts val="1300"/>
              </a:spcAft>
              <a:buClr>
                <a:schemeClr val="tx1"/>
              </a:buClr>
            </a:pPr>
            <a:r>
              <a:rPr lang="de-CH" altLang="en-US" sz="2400" dirty="0" smtClean="0">
                <a:solidFill>
                  <a:schemeClr val="tx1"/>
                </a:solidFill>
              </a:rPr>
              <a:t>2008: </a:t>
            </a:r>
            <a:r>
              <a:rPr lang="de-CH" altLang="en-US" sz="2400" dirty="0" err="1" smtClean="0">
                <a:solidFill>
                  <a:schemeClr val="tx1"/>
                </a:solidFill>
              </a:rPr>
              <a:t>Draft</a:t>
            </a:r>
            <a:r>
              <a:rPr lang="de-CH" altLang="en-US" sz="2400" dirty="0" smtClean="0">
                <a:solidFill>
                  <a:schemeClr val="tx1"/>
                </a:solidFill>
              </a:rPr>
              <a:t> Agreement on </a:t>
            </a:r>
            <a:r>
              <a:rPr lang="de-CH" altLang="en-US" sz="2400" dirty="0" err="1" smtClean="0">
                <a:solidFill>
                  <a:schemeClr val="tx1"/>
                </a:solidFill>
              </a:rPr>
              <a:t>the</a:t>
            </a:r>
            <a:r>
              <a:rPr lang="de-CH" altLang="en-US" sz="2400" dirty="0" smtClean="0">
                <a:solidFill>
                  <a:schemeClr val="tx1"/>
                </a:solidFill>
              </a:rPr>
              <a:t> European Union Patent Court</a:t>
            </a:r>
            <a:br>
              <a:rPr lang="de-CH" altLang="en-US" sz="2400" dirty="0" smtClean="0">
                <a:solidFill>
                  <a:schemeClr val="tx1"/>
                </a:solidFill>
              </a:rPr>
            </a:br>
            <a:endParaRPr lang="de-CH" altLang="en-US" sz="2400" dirty="0" smtClean="0">
              <a:solidFill>
                <a:schemeClr val="tx1"/>
              </a:solidFill>
            </a:endParaRPr>
          </a:p>
          <a:p>
            <a:pPr>
              <a:spcAft>
                <a:spcPts val="1300"/>
              </a:spcAft>
              <a:buClr>
                <a:schemeClr val="tx1"/>
              </a:buClr>
            </a:pPr>
            <a:r>
              <a:rPr lang="de-CH" altLang="en-US" sz="2400" dirty="0" smtClean="0">
                <a:solidFill>
                  <a:schemeClr val="tx1"/>
                </a:solidFill>
              </a:rPr>
              <a:t>2013: Agreement on a Unified Patent Court </a:t>
            </a:r>
            <a:br>
              <a:rPr lang="de-CH" altLang="en-US" sz="2400" dirty="0" smtClean="0">
                <a:solidFill>
                  <a:schemeClr val="tx1"/>
                </a:solidFill>
              </a:rPr>
            </a:br>
            <a:r>
              <a:rPr lang="de-CH" altLang="en-US" sz="2400" dirty="0" smtClean="0">
                <a:solidFill>
                  <a:schemeClr val="tx1"/>
                </a:solidFill>
              </a:rPr>
              <a:t>(UPC Agreement)</a:t>
            </a:r>
            <a:endParaRPr lang="de-CH" altLang="en-US" sz="2400" dirty="0">
              <a:solidFill>
                <a:schemeClr val="tx1"/>
              </a:solidFill>
            </a:endParaRPr>
          </a:p>
          <a:p>
            <a:pPr lvl="1">
              <a:spcAft>
                <a:spcPts val="1300"/>
              </a:spcAft>
              <a:buClr>
                <a:schemeClr val="tx1"/>
              </a:buClr>
              <a:buFontTx/>
              <a:buNone/>
            </a:pPr>
            <a:r>
              <a:rPr lang="de-CH" altLang="en-US" sz="2400" dirty="0">
                <a:solidFill>
                  <a:schemeClr val="tx1"/>
                </a:solidFill>
              </a:rPr>
              <a:t>			</a:t>
            </a:r>
            <a:endParaRPr lang="en-GB" altLang="en-US" sz="2000" dirty="0"/>
          </a:p>
          <a:p>
            <a:pPr lvl="1" eaLnBrk="1" hangingPunct="1">
              <a:lnSpc>
                <a:spcPts val="2800"/>
              </a:lnSpc>
              <a:spcBef>
                <a:spcPct val="0"/>
              </a:spcBef>
            </a:pPr>
            <a:endParaRPr lang="en-GB" sz="2000" dirty="0" smtClean="0">
              <a:latin typeface="Arial" charset="0"/>
              <a:cs typeface="Arial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687BE-A430-4085-B6B0-B6D8F38E8CE3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7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08013" y="479425"/>
            <a:ext cx="7845425" cy="53975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altLang="en-US" dirty="0" smtClean="0">
                <a:latin typeface="Arial" charset="0"/>
                <a:cs typeface="Arial" charset="0"/>
              </a:rPr>
              <a:t>The UPC Agreement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536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87375" y="1244600"/>
            <a:ext cx="8161338" cy="5064125"/>
          </a:xfrm>
        </p:spPr>
        <p:txBody>
          <a:bodyPr/>
          <a:lstStyle/>
          <a:p>
            <a:pPr eaLnBrk="1" hangingPunct="1">
              <a:lnSpc>
                <a:spcPts val="26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The </a:t>
            </a:r>
            <a:r>
              <a:rPr lang="en-GB" sz="2000" dirty="0" smtClean="0">
                <a:solidFill>
                  <a:srgbClr val="BE0F05"/>
                </a:solidFill>
                <a:latin typeface="Arial" charset="0"/>
                <a:cs typeface="Arial" charset="0"/>
              </a:rPr>
              <a:t>UPC Agreement </a:t>
            </a:r>
            <a:r>
              <a:rPr lang="en-GB" sz="2000" dirty="0" smtClean="0">
                <a:latin typeface="Arial" charset="0"/>
                <a:cs typeface="Arial" charset="0"/>
              </a:rPr>
              <a:t>was signed on 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latin typeface="Arial" charset="0"/>
                <a:cs typeface="Arial" charset="0"/>
              </a:rPr>
              <a:t>19 February 2013 by 25 EU member 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latin typeface="Arial" charset="0"/>
                <a:cs typeface="Arial" charset="0"/>
              </a:rPr>
              <a:t>states (not by Croatia, Poland 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latin typeface="Arial" charset="0"/>
                <a:cs typeface="Arial" charset="0"/>
              </a:rPr>
              <a:t>and Spain) </a:t>
            </a:r>
            <a:r>
              <a:rPr lang="en-GB" altLang="en-US" sz="2000" dirty="0" smtClean="0">
                <a:latin typeface="Arial" charset="0"/>
                <a:cs typeface="Arial" charset="0"/>
              </a:rPr>
              <a:t>(OJ EPO 2013, 287-364)</a:t>
            </a:r>
            <a:br>
              <a:rPr lang="en-GB" altLang="en-US" sz="2000" dirty="0" smtClean="0">
                <a:latin typeface="Arial" charset="0"/>
                <a:cs typeface="Arial" charset="0"/>
              </a:rPr>
            </a:br>
            <a:endParaRPr lang="en-GB" altLang="en-US" sz="2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It will </a:t>
            </a:r>
            <a:r>
              <a:rPr lang="en-GB" sz="2000" dirty="0" smtClean="0">
                <a:solidFill>
                  <a:srgbClr val="BE0F05"/>
                </a:solidFill>
                <a:latin typeface="Arial" charset="0"/>
                <a:cs typeface="Arial" charset="0"/>
              </a:rPr>
              <a:t>enter into force </a:t>
            </a:r>
            <a:r>
              <a:rPr lang="en-GB" sz="2000" dirty="0" smtClean="0">
                <a:latin typeface="Arial" charset="0"/>
                <a:cs typeface="Arial" charset="0"/>
              </a:rPr>
              <a:t>after the deposit 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latin typeface="Arial" charset="0"/>
                <a:cs typeface="Arial" charset="0"/>
              </a:rPr>
              <a:t>of the </a:t>
            </a:r>
            <a:r>
              <a:rPr lang="en-GB" sz="2000" dirty="0" smtClean="0">
                <a:solidFill>
                  <a:srgbClr val="BE0F05"/>
                </a:solidFill>
                <a:latin typeface="Arial" charset="0"/>
                <a:cs typeface="Arial" charset="0"/>
              </a:rPr>
              <a:t>13th instrument of ratification or </a:t>
            </a:r>
            <a:br>
              <a:rPr lang="en-GB" sz="2000" dirty="0" smtClean="0">
                <a:solidFill>
                  <a:srgbClr val="BE0F05"/>
                </a:solidFill>
                <a:latin typeface="Arial" charset="0"/>
                <a:cs typeface="Arial" charset="0"/>
              </a:rPr>
            </a:br>
            <a:r>
              <a:rPr lang="en-GB" sz="2000" dirty="0" smtClean="0">
                <a:solidFill>
                  <a:srgbClr val="BE0F05"/>
                </a:solidFill>
                <a:latin typeface="Arial" charset="0"/>
                <a:cs typeface="Arial" charset="0"/>
              </a:rPr>
              <a:t>accession</a:t>
            </a:r>
            <a:r>
              <a:rPr lang="en-GB" sz="2000" dirty="0" smtClean="0">
                <a:latin typeface="Arial" charset="0"/>
                <a:cs typeface="Arial" charset="0"/>
              </a:rPr>
              <a:t>, including FR, DE and UK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latin typeface="Arial" charset="0"/>
                <a:cs typeface="Arial" charset="0"/>
              </a:rPr>
              <a:t/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latin typeface="Arial" charset="0"/>
                <a:cs typeface="Arial" charset="0"/>
              </a:rPr>
              <a:t>So far, </a:t>
            </a: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six</a:t>
            </a:r>
            <a:r>
              <a:rPr lang="en-GB" sz="2000" dirty="0" smtClean="0">
                <a:latin typeface="Arial" charset="0"/>
                <a:cs typeface="Arial" charset="0"/>
              </a:rPr>
              <a:t> states have deposited their instruments of ratification 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solidFill>
                  <a:srgbClr val="BE0F05"/>
                </a:solidFill>
                <a:latin typeface="Arial" charset="0"/>
                <a:cs typeface="Arial" charset="0"/>
              </a:rPr>
              <a:t>AT</a:t>
            </a:r>
            <a:r>
              <a:rPr lang="en-GB" sz="2000" dirty="0" smtClean="0">
                <a:latin typeface="Arial" charset="0"/>
                <a:cs typeface="Arial" charset="0"/>
              </a:rPr>
              <a:t>: 7 August 2013, </a:t>
            </a:r>
            <a:r>
              <a:rPr lang="en-GB" sz="2000" dirty="0" smtClean="0">
                <a:solidFill>
                  <a:srgbClr val="BE0F05"/>
                </a:solidFill>
                <a:latin typeface="Arial" charset="0"/>
                <a:cs typeface="Arial" charset="0"/>
              </a:rPr>
              <a:t>FR</a:t>
            </a:r>
            <a:r>
              <a:rPr lang="en-GB" sz="2000" dirty="0" smtClean="0">
                <a:latin typeface="Arial" charset="0"/>
                <a:cs typeface="Arial" charset="0"/>
              </a:rPr>
              <a:t>: 14 March 2014, </a:t>
            </a:r>
            <a:r>
              <a:rPr lang="en-GB" sz="2000" dirty="0" smtClean="0">
                <a:solidFill>
                  <a:srgbClr val="BE0F05"/>
                </a:solidFill>
                <a:latin typeface="Arial" charset="0"/>
                <a:cs typeface="Arial" charset="0"/>
              </a:rPr>
              <a:t>SE</a:t>
            </a:r>
            <a:r>
              <a:rPr lang="en-GB" sz="2000" dirty="0" smtClean="0">
                <a:latin typeface="Arial" charset="0"/>
                <a:cs typeface="Arial" charset="0"/>
              </a:rPr>
              <a:t>: 5 June 2014, 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solidFill>
                  <a:srgbClr val="BE0F05"/>
                </a:solidFill>
                <a:latin typeface="Arial" charset="0"/>
                <a:cs typeface="Arial" charset="0"/>
              </a:rPr>
              <a:t>BE</a:t>
            </a:r>
            <a:r>
              <a:rPr lang="en-GB" sz="2000" dirty="0" smtClean="0">
                <a:latin typeface="Arial" charset="0"/>
                <a:cs typeface="Arial" charset="0"/>
              </a:rPr>
              <a:t>: 6 June 2014, </a:t>
            </a:r>
            <a:r>
              <a:rPr lang="en-GB" sz="2000" dirty="0" smtClean="0">
                <a:solidFill>
                  <a:srgbClr val="BE0F05"/>
                </a:solidFill>
                <a:latin typeface="Arial" charset="0"/>
                <a:cs typeface="Arial" charset="0"/>
              </a:rPr>
              <a:t>DK</a:t>
            </a:r>
            <a:r>
              <a:rPr lang="en-GB" sz="2000" dirty="0" smtClean="0">
                <a:latin typeface="Arial" charset="0"/>
                <a:cs typeface="Arial" charset="0"/>
              </a:rPr>
              <a:t>: 20 June 2014, </a:t>
            </a:r>
            <a:r>
              <a:rPr lang="en-GB" sz="2000" dirty="0" smtClean="0">
                <a:solidFill>
                  <a:srgbClr val="BE0F05"/>
                </a:solidFill>
                <a:latin typeface="Arial" charset="0"/>
                <a:cs typeface="Arial" charset="0"/>
              </a:rPr>
              <a:t>MT</a:t>
            </a:r>
            <a:r>
              <a:rPr lang="en-GB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:</a:t>
            </a:r>
            <a:r>
              <a:rPr lang="en-GB" sz="2000" dirty="0" smtClean="0">
                <a:latin typeface="Arial" charset="0"/>
                <a:cs typeface="Arial" charset="0"/>
              </a:rPr>
              <a:t> 9 December 2014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latin typeface="Arial" charset="0"/>
                <a:cs typeface="Arial" charset="0"/>
              </a:rPr>
              <a:t/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Several states have already indicated their intention </a:t>
            </a:r>
            <a:r>
              <a:rPr lang="en-GB" sz="2000" dirty="0" smtClean="0">
                <a:latin typeface="Arial" charset="0"/>
                <a:cs typeface="Arial" charset="0"/>
              </a:rPr>
              <a:t>to ratify in 2015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endParaRPr lang="en-GB" sz="2000" dirty="0" smtClean="0">
              <a:latin typeface="Arial" charset="0"/>
              <a:cs typeface="Arial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E34757-7889-48C0-AD0C-841C6DC539CA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15364" name="Picture 4" descr="Signature_UPC_Agreement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412875"/>
            <a:ext cx="331311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U_fl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55" y="260648"/>
            <a:ext cx="8626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95313" y="469900"/>
            <a:ext cx="7847012" cy="53975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mtClean="0">
                <a:latin typeface="Arial" charset="0"/>
                <a:cs typeface="Arial" charset="0"/>
              </a:rPr>
              <a:t>UPC Agreement : Court structure</a:t>
            </a:r>
            <a:br>
              <a:rPr lang="en-GB" smtClean="0">
                <a:latin typeface="Arial" charset="0"/>
                <a:cs typeface="Arial" charset="0"/>
              </a:rPr>
            </a:b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8F81C-F302-42BF-AA65-D5734E8D9940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31913" y="1347788"/>
            <a:ext cx="6408737" cy="790575"/>
          </a:xfrm>
          <a:prstGeom prst="rect">
            <a:avLst/>
          </a:prstGeom>
          <a:solidFill>
            <a:srgbClr val="DEBBB0"/>
          </a:solidFill>
          <a:ln w="12700">
            <a:solidFill>
              <a:srgbClr val="DEBBB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6666"/>
              </a:buClr>
              <a:buFontTx/>
              <a:buNone/>
              <a:defRPr/>
            </a:pPr>
            <a:r>
              <a:rPr lang="de-DE" altLang="en-US" b="1" kern="0" dirty="0" smtClean="0">
                <a:solidFill>
                  <a:srgbClr val="FFFFFF"/>
                </a:solidFill>
                <a:cs typeface="Arial" charset="0"/>
              </a:rPr>
              <a:t>Court </a:t>
            </a:r>
            <a:r>
              <a:rPr lang="de-DE" altLang="en-US" b="1" kern="0" dirty="0" err="1" smtClean="0">
                <a:solidFill>
                  <a:srgbClr val="FFFFFF"/>
                </a:solidFill>
                <a:cs typeface="Arial" charset="0"/>
              </a:rPr>
              <a:t>of</a:t>
            </a:r>
            <a:r>
              <a:rPr lang="de-DE" altLang="en-US" b="1" kern="0" dirty="0" smtClean="0">
                <a:solidFill>
                  <a:srgbClr val="FFFFFF"/>
                </a:solidFill>
                <a:cs typeface="Arial" charset="0"/>
              </a:rPr>
              <a:t> Justice </a:t>
            </a:r>
            <a:r>
              <a:rPr lang="de-DE" altLang="en-US" b="1" kern="0" dirty="0" err="1" smtClean="0">
                <a:solidFill>
                  <a:srgbClr val="FFFFFF"/>
                </a:solidFill>
                <a:cs typeface="Arial" charset="0"/>
              </a:rPr>
              <a:t>of</a:t>
            </a:r>
            <a:r>
              <a:rPr lang="de-DE" altLang="en-US" b="1" kern="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de-DE" altLang="en-US" b="1" kern="0" dirty="0" err="1" smtClean="0">
                <a:solidFill>
                  <a:srgbClr val="FFFFFF"/>
                </a:solidFill>
                <a:cs typeface="Arial" charset="0"/>
              </a:rPr>
              <a:t>the</a:t>
            </a:r>
            <a:r>
              <a:rPr lang="de-DE" altLang="en-US" b="1" kern="0" dirty="0" smtClean="0">
                <a:solidFill>
                  <a:srgbClr val="FFFFFF"/>
                </a:solidFill>
                <a:cs typeface="Arial" charset="0"/>
              </a:rPr>
              <a:t> EU</a:t>
            </a:r>
          </a:p>
          <a:p>
            <a:pPr algn="ctr" eaLnBrk="1" hangingPunct="1">
              <a:spcBef>
                <a:spcPct val="0"/>
              </a:spcBef>
              <a:buClr>
                <a:srgbClr val="006666"/>
              </a:buClr>
              <a:buFontTx/>
              <a:buNone/>
              <a:defRPr/>
            </a:pPr>
            <a:r>
              <a:rPr lang="de-DE" altLang="en-US" sz="1600" kern="0" dirty="0" err="1" smtClean="0">
                <a:solidFill>
                  <a:srgbClr val="FFFFFF"/>
                </a:solidFill>
                <a:cs typeface="Arial" charset="0"/>
              </a:rPr>
              <a:t>Requests</a:t>
            </a:r>
            <a:r>
              <a:rPr lang="de-DE" altLang="en-US" sz="1600" kern="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de-DE" altLang="en-US" sz="1600" kern="0" dirty="0" err="1" smtClean="0">
                <a:solidFill>
                  <a:srgbClr val="FFFFFF"/>
                </a:solidFill>
                <a:cs typeface="Arial" charset="0"/>
              </a:rPr>
              <a:t>for</a:t>
            </a:r>
            <a:r>
              <a:rPr lang="de-DE" altLang="en-US" sz="1600" kern="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de-DE" altLang="en-US" sz="1600" kern="0" dirty="0" err="1" smtClean="0">
                <a:solidFill>
                  <a:srgbClr val="FFFFFF"/>
                </a:solidFill>
                <a:cs typeface="Arial" charset="0"/>
              </a:rPr>
              <a:t>preliminary</a:t>
            </a:r>
            <a:r>
              <a:rPr lang="de-DE" altLang="en-US" sz="1600" kern="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de-DE" altLang="en-US" sz="1600" kern="0" dirty="0" err="1" smtClean="0">
                <a:solidFill>
                  <a:srgbClr val="FFFFFF"/>
                </a:solidFill>
                <a:cs typeface="Arial" charset="0"/>
              </a:rPr>
              <a:t>rulings</a:t>
            </a:r>
            <a:endParaRPr lang="de-DE" altLang="en-US" sz="1600" kern="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51050" y="2819400"/>
            <a:ext cx="5184775" cy="577850"/>
          </a:xfrm>
          <a:prstGeom prst="rect">
            <a:avLst/>
          </a:prstGeom>
          <a:solidFill>
            <a:srgbClr val="9FA04E"/>
          </a:solidFill>
          <a:ln w="12700">
            <a:solidFill>
              <a:srgbClr val="9FA04E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6666"/>
              </a:buClr>
              <a:buFontTx/>
              <a:buNone/>
              <a:defRPr/>
            </a:pPr>
            <a:r>
              <a:rPr lang="de-DE" altLang="en-US" b="1" kern="0" smtClean="0">
                <a:solidFill>
                  <a:srgbClr val="FFFFFF"/>
                </a:solidFill>
                <a:cs typeface="Arial" charset="0"/>
              </a:rPr>
              <a:t>Court of appeal</a:t>
            </a:r>
          </a:p>
          <a:p>
            <a:pPr algn="ctr" eaLnBrk="1" hangingPunct="1">
              <a:spcBef>
                <a:spcPct val="0"/>
              </a:spcBef>
              <a:buClr>
                <a:srgbClr val="006666"/>
              </a:buClr>
              <a:buFontTx/>
              <a:buNone/>
              <a:defRPr/>
            </a:pPr>
            <a:r>
              <a:rPr lang="de-DE" altLang="en-US" sz="1600" kern="0" smtClean="0">
                <a:solidFill>
                  <a:srgbClr val="FFFFFF"/>
                </a:solidFill>
                <a:cs typeface="Arial" charset="0"/>
              </a:rPr>
              <a:t>Luxembourg</a:t>
            </a:r>
            <a:endParaRPr lang="en-GB" altLang="en-US" sz="1600" kern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3850" y="3756025"/>
            <a:ext cx="8713788" cy="1192213"/>
          </a:xfrm>
          <a:prstGeom prst="rect">
            <a:avLst/>
          </a:prstGeom>
          <a:solidFill>
            <a:srgbClr val="5F7B8F"/>
          </a:solidFill>
          <a:ln w="12700">
            <a:solidFill>
              <a:srgbClr val="5F7B8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6666"/>
              </a:buClr>
              <a:buFontTx/>
              <a:buNone/>
              <a:defRPr/>
            </a:pPr>
            <a:r>
              <a:rPr lang="de-DE" altLang="en-US" b="1" kern="0" smtClean="0">
                <a:solidFill>
                  <a:srgbClr val="FFFFFF"/>
                </a:solidFill>
                <a:cs typeface="Arial" charset="0"/>
              </a:rPr>
              <a:t>Central division</a:t>
            </a:r>
          </a:p>
          <a:p>
            <a:pPr algn="ctr" eaLnBrk="1" hangingPunct="1">
              <a:spcBef>
                <a:spcPct val="0"/>
              </a:spcBef>
              <a:buClr>
                <a:srgbClr val="006666"/>
              </a:buClr>
              <a:buFontTx/>
              <a:buNone/>
              <a:defRPr/>
            </a:pPr>
            <a:r>
              <a:rPr lang="de-DE" altLang="en-US" sz="1600" b="1" kern="0" smtClean="0">
                <a:solidFill>
                  <a:srgbClr val="FFFFFF"/>
                </a:solidFill>
                <a:cs typeface="Arial" charset="0"/>
              </a:rPr>
              <a:t>Paris</a:t>
            </a:r>
            <a:r>
              <a:rPr lang="de-DE" altLang="en-US" sz="1600" kern="0" smtClean="0">
                <a:solidFill>
                  <a:srgbClr val="FFFFFF"/>
                </a:solidFill>
                <a:cs typeface="Arial" charset="0"/>
              </a:rPr>
              <a:t> (general)</a:t>
            </a:r>
          </a:p>
          <a:p>
            <a:pPr algn="ctr" eaLnBrk="1" hangingPunct="1">
              <a:spcBef>
                <a:spcPct val="0"/>
              </a:spcBef>
              <a:buClr>
                <a:srgbClr val="006666"/>
              </a:buClr>
              <a:buFontTx/>
              <a:buNone/>
              <a:defRPr/>
            </a:pPr>
            <a:r>
              <a:rPr lang="de-DE" altLang="en-US" sz="1600" kern="0" smtClean="0">
                <a:solidFill>
                  <a:srgbClr val="FFFFFF"/>
                </a:solidFill>
                <a:cs typeface="Arial" charset="0"/>
              </a:rPr>
              <a:t>London (pharmaceuticals)</a:t>
            </a:r>
          </a:p>
          <a:p>
            <a:pPr algn="ctr" eaLnBrk="1" hangingPunct="1">
              <a:spcBef>
                <a:spcPct val="0"/>
              </a:spcBef>
              <a:buClr>
                <a:srgbClr val="006666"/>
              </a:buClr>
              <a:buFontTx/>
              <a:buNone/>
              <a:defRPr/>
            </a:pPr>
            <a:r>
              <a:rPr lang="de-DE" altLang="en-US" sz="1600" kern="0" smtClean="0">
                <a:solidFill>
                  <a:srgbClr val="FFFFFF"/>
                </a:solidFill>
                <a:cs typeface="Arial" charset="0"/>
              </a:rPr>
              <a:t>Munich (engineering)</a:t>
            </a:r>
            <a:endParaRPr lang="en-GB" altLang="en-US" sz="1600" kern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268538" y="3436938"/>
            <a:ext cx="0" cy="2873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endParaRPr lang="en-GB" sz="2000" kern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 flipV="1">
            <a:off x="4787900" y="4259263"/>
            <a:ext cx="0" cy="2889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4572000" y="2212975"/>
            <a:ext cx="0" cy="574675"/>
          </a:xfrm>
          <a:prstGeom prst="line">
            <a:avLst/>
          </a:prstGeom>
          <a:noFill/>
          <a:ln w="12700">
            <a:solidFill>
              <a:srgbClr val="5F5F5F"/>
            </a:solidFill>
            <a:prstDash val="dash"/>
            <a:round/>
            <a:headEnd/>
            <a:tailEnd type="triangle" w="med" len="med"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endParaRPr lang="en-GB" sz="2000" kern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4572000" y="3436938"/>
            <a:ext cx="0" cy="285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endParaRPr lang="en-GB" sz="2000" kern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6877050" y="3436938"/>
            <a:ext cx="0" cy="2873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endParaRPr lang="en-GB" sz="2000" kern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2371725" y="321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6666"/>
              </a:buClr>
            </a:pPr>
            <a:endParaRPr lang="en-US" altLang="en-US" sz="2000" b="1">
              <a:solidFill>
                <a:srgbClr val="000000"/>
              </a:solidFill>
              <a:latin typeface="Arial Unicode MS"/>
              <a:ea typeface="Arial Unicode MS"/>
              <a:cs typeface="Arial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23850" y="4948238"/>
            <a:ext cx="8712200" cy="647700"/>
          </a:xfrm>
          <a:prstGeom prst="rect">
            <a:avLst/>
          </a:prstGeom>
          <a:solidFill>
            <a:srgbClr val="5F7B8F"/>
          </a:solidFill>
          <a:ln w="12700">
            <a:solidFill>
              <a:srgbClr val="5F7B8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6666"/>
              </a:buClr>
              <a:buFontTx/>
              <a:buNone/>
              <a:defRPr/>
            </a:pPr>
            <a:r>
              <a:rPr lang="de-DE" altLang="en-US" b="1" kern="0" smtClean="0">
                <a:solidFill>
                  <a:srgbClr val="FFFFFF"/>
                </a:solidFill>
                <a:cs typeface="Arial" charset="0"/>
              </a:rPr>
              <a:t>Court of First Instance</a:t>
            </a:r>
          </a:p>
        </p:txBody>
      </p:sp>
      <p:sp>
        <p:nvSpPr>
          <p:cNvPr id="37901" name="Text Box 15"/>
          <p:cNvSpPr txBox="1">
            <a:spLocks noChangeArrowheads="1"/>
          </p:cNvSpPr>
          <p:nvPr/>
        </p:nvSpPr>
        <p:spPr bwMode="auto">
          <a:xfrm>
            <a:off x="900113" y="4156075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66"/>
              </a:buClr>
            </a:pPr>
            <a:r>
              <a:rPr lang="en-GB" altLang="en-US" sz="2000" b="1">
                <a:solidFill>
                  <a:srgbClr val="FFFFFF"/>
                </a:solidFill>
                <a:latin typeface="Arial Unicode MS"/>
                <a:ea typeface="Arial Unicode MS"/>
                <a:cs typeface="Arial" charset="0"/>
              </a:rPr>
              <a:t>Local Divisions</a:t>
            </a:r>
          </a:p>
        </p:txBody>
      </p:sp>
      <p:sp>
        <p:nvSpPr>
          <p:cNvPr id="37902" name="Text Box 16"/>
          <p:cNvSpPr txBox="1">
            <a:spLocks noChangeArrowheads="1"/>
          </p:cNvSpPr>
          <p:nvPr/>
        </p:nvSpPr>
        <p:spPr bwMode="auto">
          <a:xfrm>
            <a:off x="6588125" y="4156075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66"/>
              </a:buClr>
            </a:pPr>
            <a:r>
              <a:rPr lang="en-GB" altLang="en-US" sz="2000" b="1">
                <a:solidFill>
                  <a:srgbClr val="FFFFFF"/>
                </a:solidFill>
                <a:latin typeface="Arial Unicode MS"/>
                <a:ea typeface="Arial Unicode MS"/>
                <a:cs typeface="Arial" charset="0"/>
              </a:rPr>
              <a:t>Regional Divisions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132138" y="3795713"/>
            <a:ext cx="0" cy="1081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GB" sz="2000" kern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6227763" y="3795713"/>
            <a:ext cx="0" cy="1081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GB" sz="2000" kern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179388" y="5308600"/>
            <a:ext cx="144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GB" sz="2000" kern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179388" y="1708150"/>
            <a:ext cx="0" cy="36004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GB" sz="2000" kern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79388" y="1708150"/>
            <a:ext cx="11525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GB" sz="2000" kern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790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404813"/>
            <a:ext cx="12033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47700" y="539750"/>
            <a:ext cx="7847013" cy="53975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smtClean="0">
                <a:latin typeface="Arial" charset="0"/>
                <a:cs typeface="Arial" charset="0"/>
              </a:rPr>
              <a:t>UPC Agreement : UPC locations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98563"/>
            <a:ext cx="4932362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8088" y="2511425"/>
            <a:ext cx="217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357563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8088" y="4217988"/>
            <a:ext cx="209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6025" y="5072063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Slide Number Placeholder 3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EB8BEE-7EF3-416B-ABDC-D909A4BCED57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mtClean="0">
              <a:latin typeface="Arial" charset="0"/>
              <a:cs typeface="Arial" charset="0"/>
            </a:endParaRPr>
          </a:p>
        </p:txBody>
      </p:sp>
      <p:grpSp>
        <p:nvGrpSpPr>
          <p:cNvPr id="39944" name="Group 9"/>
          <p:cNvGrpSpPr>
            <a:grpSpLocks/>
          </p:cNvGrpSpPr>
          <p:nvPr/>
        </p:nvGrpSpPr>
        <p:grpSpPr bwMode="auto">
          <a:xfrm>
            <a:off x="6227763" y="1223963"/>
            <a:ext cx="2427287" cy="1046162"/>
            <a:chOff x="6294578" y="1686461"/>
            <a:chExt cx="2427083" cy="1046440"/>
          </a:xfrm>
        </p:grpSpPr>
        <p:pic>
          <p:nvPicPr>
            <p:cNvPr id="39947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94578" y="1772816"/>
              <a:ext cx="115888" cy="115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554906" y="1686461"/>
              <a:ext cx="2166755" cy="10464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latin typeface="+mj-lt"/>
                </a:rPr>
                <a:t>Local/regional division(s)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Brussels, Copenhagen, Dublin,  Dusseldorf, Hamburg, Helsinki, London, Mannheim, Milan, Munich, Paris, Stockholm, The Hague, Vienna</a:t>
              </a:r>
            </a:p>
          </p:txBody>
        </p:sp>
      </p:grpSp>
      <p:pic>
        <p:nvPicPr>
          <p:cNvPr id="39945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0" y="260350"/>
            <a:ext cx="12033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TextBox 15"/>
          <p:cNvSpPr txBox="1">
            <a:spLocks noChangeArrowheads="1"/>
          </p:cNvSpPr>
          <p:nvPr/>
        </p:nvSpPr>
        <p:spPr bwMode="auto">
          <a:xfrm>
            <a:off x="6537325" y="4217988"/>
            <a:ext cx="2166938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/>
              <a:t>Patent mediation and arbitration centre</a:t>
            </a:r>
            <a:br>
              <a:rPr lang="en-GB" sz="1200" b="1"/>
            </a:br>
            <a:r>
              <a:rPr lang="en-GB" sz="1000"/>
              <a:t>Ljubljana, Lisbon</a:t>
            </a:r>
            <a:endParaRPr lang="en-GB" sz="100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20713" y="479425"/>
            <a:ext cx="7847012" cy="53975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Jurisdiction of the UPC as regards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the subject-matter (Art. 32 UPC Agreement) 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301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03250" y="1514475"/>
            <a:ext cx="7847013" cy="4764088"/>
          </a:xfrm>
        </p:spPr>
        <p:txBody>
          <a:bodyPr/>
          <a:lstStyle/>
          <a:p>
            <a:pPr eaLnBrk="1" hangingPunct="1">
              <a:lnSpc>
                <a:spcPts val="24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Exclusive jurisdiction </a:t>
            </a:r>
            <a:r>
              <a:rPr lang="en-GB" sz="2000" i="1" dirty="0" smtClean="0">
                <a:latin typeface="Arial" charset="0"/>
                <a:cs typeface="Arial" charset="0"/>
              </a:rPr>
              <a:t>inter alia </a:t>
            </a:r>
            <a:r>
              <a:rPr lang="en-GB" sz="2000" dirty="0" smtClean="0">
                <a:latin typeface="Arial" charset="0"/>
                <a:cs typeface="Arial" charset="0"/>
              </a:rPr>
              <a:t>in respect of actions for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endParaRPr lang="en-GB" sz="20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actual or threatened </a:t>
            </a: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infringement</a:t>
            </a:r>
            <a:r>
              <a:rPr lang="en-GB" sz="2000" dirty="0" smtClean="0">
                <a:latin typeface="Arial" charset="0"/>
                <a:cs typeface="Arial" charset="0"/>
              </a:rPr>
              <a:t> of classic European and unitary patents and Supplementary Protection Certificates (SPCs) and related defences, including counterclaims concerning licences,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endParaRPr lang="en-GB" sz="20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declarations of non-infringement </a:t>
            </a:r>
            <a:r>
              <a:rPr lang="en-GB" sz="2000" dirty="0" smtClean="0">
                <a:latin typeface="Arial" charset="0"/>
                <a:cs typeface="Arial" charset="0"/>
              </a:rPr>
              <a:t>of classic European 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latin typeface="Arial" charset="0"/>
                <a:cs typeface="Arial" charset="0"/>
              </a:rPr>
              <a:t>and unitary patents,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endParaRPr lang="en-GB" sz="20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revocation</a:t>
            </a:r>
            <a:r>
              <a:rPr lang="en-GB" sz="2000" dirty="0" smtClean="0">
                <a:latin typeface="Arial" charset="0"/>
                <a:cs typeface="Arial" charset="0"/>
              </a:rPr>
              <a:t> of classic European and unitary patents</a:t>
            </a:r>
          </a:p>
          <a:p>
            <a:pPr lvl="2" eaLnBrk="1" hangingPunct="1">
              <a:lnSpc>
                <a:spcPts val="24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by direct attack </a:t>
            </a:r>
          </a:p>
          <a:p>
            <a:pPr lvl="2" eaLnBrk="1" hangingPunct="1">
              <a:lnSpc>
                <a:spcPts val="24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by counter-claim</a:t>
            </a:r>
          </a:p>
          <a:p>
            <a:pPr lvl="2" eaLnBrk="1" hangingPunct="1">
              <a:lnSpc>
                <a:spcPts val="2400"/>
              </a:lnSpc>
              <a:spcBef>
                <a:spcPct val="0"/>
              </a:spcBef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</a:pPr>
            <a:r>
              <a:rPr lang="en-GB" sz="2000" dirty="0" smtClean="0">
                <a:latin typeface="Arial" charset="0"/>
                <a:cs typeface="Arial" charset="0"/>
              </a:rPr>
              <a:t>declaration of invalidity of </a:t>
            </a: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SPCs</a:t>
            </a:r>
            <a:b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endParaRPr lang="en-GB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injunctions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09D864-C550-42F3-A09D-C130E5AD421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04813"/>
            <a:ext cx="12033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PO Template English">
  <a:themeElements>
    <a:clrScheme name="# EPO Colors">
      <a:dk1>
        <a:srgbClr val="3B464D"/>
      </a:dk1>
      <a:lt1>
        <a:srgbClr val="FFFFFF"/>
      </a:lt1>
      <a:dk2>
        <a:srgbClr val="C1CCD5"/>
      </a:dk2>
      <a:lt2>
        <a:srgbClr val="D0D19F"/>
      </a:lt2>
      <a:accent1>
        <a:srgbClr val="3B464D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EPO Template English</Template>
  <TotalTime>0</TotalTime>
  <Words>431</Words>
  <Application>Microsoft Macintosh PowerPoint</Application>
  <PresentationFormat>全屏显示(4:3)</PresentationFormat>
  <Paragraphs>126</Paragraphs>
  <Slides>14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EPO Template English</vt:lpstr>
      <vt:lpstr>Photo Editor Photo</vt:lpstr>
      <vt:lpstr>Introduction to the  Unified Patent Court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European Patent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Stastná Paulina</dc:creator>
  <cp:lastModifiedBy>俊 余</cp:lastModifiedBy>
  <cp:revision>212</cp:revision>
  <cp:lastPrinted>2014-10-14T13:11:07Z</cp:lastPrinted>
  <dcterms:created xsi:type="dcterms:W3CDTF">2014-10-14T12:57:40Z</dcterms:created>
  <dcterms:modified xsi:type="dcterms:W3CDTF">2015-05-20T09:08:22Z</dcterms:modified>
</cp:coreProperties>
</file>